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2"/>
  </p:notesMasterIdLst>
  <p:sldIdLst>
    <p:sldId id="256" r:id="rId2"/>
    <p:sldId id="398" r:id="rId3"/>
    <p:sldId id="393" r:id="rId4"/>
    <p:sldId id="396" r:id="rId5"/>
    <p:sldId id="399" r:id="rId6"/>
    <p:sldId id="394" r:id="rId7"/>
    <p:sldId id="397" r:id="rId8"/>
    <p:sldId id="391" r:id="rId9"/>
    <p:sldId id="395" r:id="rId10"/>
    <p:sldId id="400" r:id="rId11"/>
  </p:sldIdLst>
  <p:sldSz cx="9144000" cy="6858000" type="screen4x3"/>
  <p:notesSz cx="7010400" cy="9296400"/>
  <p:custDataLst>
    <p:tags r:id="rId13"/>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imby Barton" initials="KB" lastIdx="4" clrIdx="0"/>
  <p:cmAuthor id="1" name="Dasha Leneva" initials="DL"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3742" autoAdjust="0"/>
  </p:normalViewPr>
  <p:slideViewPr>
    <p:cSldViewPr>
      <p:cViewPr>
        <p:scale>
          <a:sx n="70" d="100"/>
          <a:sy n="70" d="100"/>
        </p:scale>
        <p:origin x="1566" y="-264"/>
      </p:cViewPr>
      <p:guideLst>
        <p:guide orient="horz" pos="2160"/>
        <p:guide pos="2880"/>
      </p:guideLst>
    </p:cSldViewPr>
  </p:slideViewPr>
  <p:outlineViewPr>
    <p:cViewPr>
      <p:scale>
        <a:sx n="33" d="100"/>
        <a:sy n="33" d="100"/>
      </p:scale>
      <p:origin x="43" y="7555"/>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pPr>
              <a:defRPr/>
            </a:pPr>
            <a:fld id="{D63EAAD2-0235-4618-BA4C-8CA6CC54FA24}" type="datetimeFigureOut">
              <a:rPr lang="en-US"/>
              <a:pPr>
                <a:defRPr/>
              </a:pPr>
              <a:t>3/31/2017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pPr>
              <a:defRPr/>
            </a:pPr>
            <a:fld id="{1E5CC422-A986-42E2-B4FB-ACB9C3F35B79}" type="slidenum">
              <a:rPr lang="en-US"/>
              <a:pPr>
                <a:defRPr/>
              </a:pPr>
              <a:t>‹#›</a:t>
            </a:fld>
            <a:endParaRPr lang="en-US" dirty="0"/>
          </a:p>
        </p:txBody>
      </p:sp>
    </p:spTree>
    <p:extLst>
      <p:ext uri="{BB962C8B-B14F-4D97-AF65-F5344CB8AC3E}">
        <p14:creationId xmlns:p14="http://schemas.microsoft.com/office/powerpoint/2010/main" val="3331118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1E5CC422-A986-42E2-B4FB-ACB9C3F35B79}" type="slidenum">
              <a:rPr lang="en-US" smtClean="0"/>
              <a:pPr>
                <a:defRPr/>
              </a:pPr>
              <a:t>3</a:t>
            </a:fld>
            <a:endParaRPr lang="en-US" dirty="0"/>
          </a:p>
        </p:txBody>
      </p:sp>
    </p:spTree>
    <p:extLst>
      <p:ext uri="{BB962C8B-B14F-4D97-AF65-F5344CB8AC3E}">
        <p14:creationId xmlns:p14="http://schemas.microsoft.com/office/powerpoint/2010/main" val="1397843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1E5CC422-A986-42E2-B4FB-ACB9C3F35B79}" type="slidenum">
              <a:rPr lang="en-US" smtClean="0"/>
              <a:pPr>
                <a:defRPr/>
              </a:pPr>
              <a:t>4</a:t>
            </a:fld>
            <a:endParaRPr lang="en-US" dirty="0"/>
          </a:p>
        </p:txBody>
      </p:sp>
    </p:spTree>
    <p:extLst>
      <p:ext uri="{BB962C8B-B14F-4D97-AF65-F5344CB8AC3E}">
        <p14:creationId xmlns:p14="http://schemas.microsoft.com/office/powerpoint/2010/main" val="2466473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kern="1200" dirty="0" smtClean="0">
                <a:solidFill>
                  <a:schemeClr val="tx1"/>
                </a:solidFill>
                <a:effectLst/>
                <a:latin typeface="Arial" pitchFamily="34" charset="0"/>
                <a:ea typeface="+mn-ea"/>
                <a:cs typeface="+mn-cs"/>
              </a:rPr>
              <a:t>Regulatory Decisions Summaries are Health Canada documents that are intended to communicate the rationale for Health Canada's decisions. </a:t>
            </a:r>
          </a:p>
          <a:p>
            <a:pPr marL="171450" indent="-171450">
              <a:buFont typeface="Arial" panose="020B0604020202020204" pitchFamily="34" charset="0"/>
              <a:buChar char="•"/>
            </a:pPr>
            <a:r>
              <a:rPr lang="en-CA" sz="1200" kern="1200" dirty="0" smtClean="0">
                <a:solidFill>
                  <a:schemeClr val="tx1"/>
                </a:solidFill>
                <a:effectLst/>
                <a:latin typeface="Arial" pitchFamily="34" charset="0"/>
                <a:ea typeface="+mn-ea"/>
                <a:cs typeface="+mn-cs"/>
              </a:rPr>
              <a:t>The documents have been designed to convey the purpose of the submission and the reason for the decision that was issued. </a:t>
            </a:r>
            <a:endParaRPr lang="en-CA" dirty="0" smtClean="0"/>
          </a:p>
          <a:p>
            <a:endParaRPr lang="en-CA" dirty="0"/>
          </a:p>
        </p:txBody>
      </p:sp>
      <p:sp>
        <p:nvSpPr>
          <p:cNvPr id="4" name="Slide Number Placeholder 3"/>
          <p:cNvSpPr>
            <a:spLocks noGrp="1"/>
          </p:cNvSpPr>
          <p:nvPr>
            <p:ph type="sldNum" sz="quarter" idx="10"/>
          </p:nvPr>
        </p:nvSpPr>
        <p:spPr/>
        <p:txBody>
          <a:bodyPr/>
          <a:lstStyle/>
          <a:p>
            <a:pPr>
              <a:defRPr/>
            </a:pPr>
            <a:fld id="{1E5CC422-A986-42E2-B4FB-ACB9C3F35B79}" type="slidenum">
              <a:rPr lang="en-US" smtClean="0"/>
              <a:pPr>
                <a:defRPr/>
              </a:pPr>
              <a:t>5</a:t>
            </a:fld>
            <a:endParaRPr lang="en-US" dirty="0"/>
          </a:p>
        </p:txBody>
      </p:sp>
    </p:spTree>
    <p:extLst>
      <p:ext uri="{BB962C8B-B14F-4D97-AF65-F5344CB8AC3E}">
        <p14:creationId xmlns:p14="http://schemas.microsoft.com/office/powerpoint/2010/main" val="2335643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aseline="0" dirty="0" smtClean="0"/>
          </a:p>
        </p:txBody>
      </p:sp>
      <p:sp>
        <p:nvSpPr>
          <p:cNvPr id="4" name="Slide Number Placeholder 3"/>
          <p:cNvSpPr>
            <a:spLocks noGrp="1"/>
          </p:cNvSpPr>
          <p:nvPr>
            <p:ph type="sldNum" sz="quarter" idx="10"/>
          </p:nvPr>
        </p:nvSpPr>
        <p:spPr/>
        <p:txBody>
          <a:bodyPr/>
          <a:lstStyle/>
          <a:p>
            <a:pPr>
              <a:defRPr/>
            </a:pPr>
            <a:fld id="{1E5CC422-A986-42E2-B4FB-ACB9C3F35B79}" type="slidenum">
              <a:rPr lang="en-US" smtClean="0"/>
              <a:pPr>
                <a:defRPr/>
              </a:pPr>
              <a:t>6</a:t>
            </a:fld>
            <a:endParaRPr lang="en-US" dirty="0"/>
          </a:p>
        </p:txBody>
      </p:sp>
    </p:spTree>
    <p:extLst>
      <p:ext uri="{BB962C8B-B14F-4D97-AF65-F5344CB8AC3E}">
        <p14:creationId xmlns:p14="http://schemas.microsoft.com/office/powerpoint/2010/main" val="17206106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CA" dirty="0">
                <a:solidFill>
                  <a:srgbClr val="000000"/>
                </a:solidFill>
                <a:latin typeface="Helv"/>
              </a:rPr>
              <a:t>Background for your information.</a:t>
            </a:r>
          </a:p>
          <a:p>
            <a:pPr rtl="0"/>
            <a:r>
              <a:rPr lang="en-CA" dirty="0">
                <a:solidFill>
                  <a:srgbClr val="000000"/>
                </a:solidFill>
                <a:latin typeface="Helv"/>
              </a:rPr>
              <a:t>As part of the Openness and Transparency initiative HC has started posting the list of safety issues under review along with the SSR for pharmaceuticals and biologics on April 2014. The project is now expanded to include Medical devices safety issues. As of April 2016 we have issued two SSRs: </a:t>
            </a:r>
          </a:p>
          <a:p>
            <a:pPr rtl="0"/>
            <a:endParaRPr lang="en-CA" dirty="0">
              <a:solidFill>
                <a:srgbClr val="000000"/>
              </a:solidFill>
              <a:latin typeface="Helv"/>
            </a:endParaRPr>
          </a:p>
          <a:p>
            <a:pPr rtl="0"/>
            <a:r>
              <a:rPr lang="en-CA" dirty="0">
                <a:solidFill>
                  <a:srgbClr val="000000"/>
                </a:solidFill>
                <a:latin typeface="Helv"/>
              </a:rPr>
              <a:t>- </a:t>
            </a:r>
            <a:r>
              <a:rPr lang="en-CA" dirty="0" err="1">
                <a:solidFill>
                  <a:srgbClr val="000000"/>
                </a:solidFill>
                <a:latin typeface="Helv"/>
              </a:rPr>
              <a:t>Essure</a:t>
            </a:r>
            <a:r>
              <a:rPr lang="en-CA" dirty="0">
                <a:solidFill>
                  <a:srgbClr val="000000"/>
                </a:solidFill>
                <a:latin typeface="Helv"/>
              </a:rPr>
              <a:t> permanent birth control and risk of complications. Posted on May 25, 2016</a:t>
            </a:r>
          </a:p>
          <a:p>
            <a:pPr marL="174708" indent="-174708">
              <a:buFontTx/>
              <a:buChar char="-"/>
            </a:pPr>
            <a:r>
              <a:rPr lang="en-CA" dirty="0">
                <a:solidFill>
                  <a:srgbClr val="000000"/>
                </a:solidFill>
                <a:latin typeface="Helv"/>
              </a:rPr>
              <a:t>Trifecta Heart Valves and potential risk of Early Wear. Posted on August 25, 2016.</a:t>
            </a:r>
          </a:p>
          <a:p>
            <a:pPr marL="174708" indent="-174708">
              <a:buFontTx/>
              <a:buChar char="-"/>
            </a:pPr>
            <a:endParaRPr lang="en-CA" dirty="0">
              <a:solidFill>
                <a:srgbClr val="000000"/>
              </a:solidFill>
              <a:latin typeface="Helv"/>
            </a:endParaRPr>
          </a:p>
          <a:p>
            <a:pPr rtl="0"/>
            <a:r>
              <a:rPr lang="en-CA" dirty="0">
                <a:solidFill>
                  <a:srgbClr val="000000"/>
                </a:solidFill>
                <a:latin typeface="Helv"/>
              </a:rPr>
              <a:t>The link for the SSRs is:   http://www.hc-sc.gc.ca/dhp-mps/medeff/reviews-examens/ssr-rei-eng.php</a:t>
            </a:r>
          </a:p>
          <a:p>
            <a:pPr rtl="0"/>
            <a:endParaRPr lang="en-CA" dirty="0">
              <a:solidFill>
                <a:srgbClr val="000000"/>
              </a:solidFill>
              <a:latin typeface="Helv"/>
            </a:endParaRPr>
          </a:p>
          <a:p>
            <a:pPr rtl="0"/>
            <a:r>
              <a:rPr lang="en-CA" dirty="0">
                <a:solidFill>
                  <a:srgbClr val="000000"/>
                </a:solidFill>
                <a:latin typeface="Helv"/>
              </a:rPr>
              <a:t>Link for the New safety reviews: http://www.hc-sc.gc.ca/dhp-mps/medeff/reviews-examens/new-nouveaux-eng.php</a:t>
            </a:r>
            <a:endParaRPr lang="en-CA" dirty="0"/>
          </a:p>
        </p:txBody>
      </p:sp>
      <p:sp>
        <p:nvSpPr>
          <p:cNvPr id="4" name="Slide Number Placeholder 3"/>
          <p:cNvSpPr>
            <a:spLocks noGrp="1"/>
          </p:cNvSpPr>
          <p:nvPr>
            <p:ph type="sldNum" sz="quarter" idx="10"/>
          </p:nvPr>
        </p:nvSpPr>
        <p:spPr/>
        <p:txBody>
          <a:bodyPr/>
          <a:lstStyle/>
          <a:p>
            <a:pPr>
              <a:defRPr/>
            </a:pPr>
            <a:fld id="{1E5CC422-A986-42E2-B4FB-ACB9C3F35B79}" type="slidenum">
              <a:rPr lang="en-US" smtClean="0"/>
              <a:pPr>
                <a:defRPr/>
              </a:pPr>
              <a:t>7</a:t>
            </a:fld>
            <a:endParaRPr lang="en-US" dirty="0"/>
          </a:p>
        </p:txBody>
      </p:sp>
    </p:spTree>
    <p:extLst>
      <p:ext uri="{BB962C8B-B14F-4D97-AF65-F5344CB8AC3E}">
        <p14:creationId xmlns:p14="http://schemas.microsoft.com/office/powerpoint/2010/main" val="1494379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B9C0B491-07C9-4C2E-9ADE-7480BF018C8A}" type="slidenum">
              <a:rPr lang="en-US" altLang="en-US" smtClean="0"/>
              <a:pPr eaLnBrk="1" hangingPunct="1"/>
              <a:t>8</a:t>
            </a:fld>
            <a:endParaRPr lang="en-US" altLang="en-US" smtClean="0"/>
          </a:p>
        </p:txBody>
      </p:sp>
    </p:spTree>
    <p:extLst>
      <p:ext uri="{BB962C8B-B14F-4D97-AF65-F5344CB8AC3E}">
        <p14:creationId xmlns:p14="http://schemas.microsoft.com/office/powerpoint/2010/main" val="4172472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57066" indent="-291179" eaLnBrk="0" hangingPunct="0">
              <a:defRPr>
                <a:solidFill>
                  <a:schemeClr val="tx1"/>
                </a:solidFill>
                <a:latin typeface="Arial" charset="0"/>
                <a:cs typeface="Arial" charset="0"/>
              </a:defRPr>
            </a:lvl2pPr>
            <a:lvl3pPr marL="1164717" indent="-232943" eaLnBrk="0" hangingPunct="0">
              <a:defRPr>
                <a:solidFill>
                  <a:schemeClr val="tx1"/>
                </a:solidFill>
                <a:latin typeface="Arial" charset="0"/>
                <a:cs typeface="Arial" charset="0"/>
              </a:defRPr>
            </a:lvl3pPr>
            <a:lvl4pPr marL="1630604" indent="-232943" eaLnBrk="0" hangingPunct="0">
              <a:defRPr>
                <a:solidFill>
                  <a:schemeClr val="tx1"/>
                </a:solidFill>
                <a:latin typeface="Arial" charset="0"/>
                <a:cs typeface="Arial" charset="0"/>
              </a:defRPr>
            </a:lvl4pPr>
            <a:lvl5pPr marL="2096491" indent="-232943" eaLnBrk="0" hangingPunct="0">
              <a:defRPr>
                <a:solidFill>
                  <a:schemeClr val="tx1"/>
                </a:solidFill>
                <a:latin typeface="Arial" charset="0"/>
                <a:cs typeface="Arial" charset="0"/>
              </a:defRPr>
            </a:lvl5pPr>
            <a:lvl6pPr marL="2562377" indent="-232943" eaLnBrk="0" fontAlgn="base" hangingPunct="0">
              <a:spcBef>
                <a:spcPct val="0"/>
              </a:spcBef>
              <a:spcAft>
                <a:spcPct val="0"/>
              </a:spcAft>
              <a:defRPr>
                <a:solidFill>
                  <a:schemeClr val="tx1"/>
                </a:solidFill>
                <a:latin typeface="Arial" charset="0"/>
                <a:cs typeface="Arial" charset="0"/>
              </a:defRPr>
            </a:lvl6pPr>
            <a:lvl7pPr marL="3028264" indent="-232943" eaLnBrk="0" fontAlgn="base" hangingPunct="0">
              <a:spcBef>
                <a:spcPct val="0"/>
              </a:spcBef>
              <a:spcAft>
                <a:spcPct val="0"/>
              </a:spcAft>
              <a:defRPr>
                <a:solidFill>
                  <a:schemeClr val="tx1"/>
                </a:solidFill>
                <a:latin typeface="Arial" charset="0"/>
                <a:cs typeface="Arial" charset="0"/>
              </a:defRPr>
            </a:lvl7pPr>
            <a:lvl8pPr marL="3494151" indent="-232943" eaLnBrk="0" fontAlgn="base" hangingPunct="0">
              <a:spcBef>
                <a:spcPct val="0"/>
              </a:spcBef>
              <a:spcAft>
                <a:spcPct val="0"/>
              </a:spcAft>
              <a:defRPr>
                <a:solidFill>
                  <a:schemeClr val="tx1"/>
                </a:solidFill>
                <a:latin typeface="Arial" charset="0"/>
                <a:cs typeface="Arial" charset="0"/>
              </a:defRPr>
            </a:lvl8pPr>
            <a:lvl9pPr marL="3960038" indent="-232943" eaLnBrk="0" fontAlgn="base" hangingPunct="0">
              <a:spcBef>
                <a:spcPct val="0"/>
              </a:spcBef>
              <a:spcAft>
                <a:spcPct val="0"/>
              </a:spcAft>
              <a:defRPr>
                <a:solidFill>
                  <a:schemeClr val="tx1"/>
                </a:solidFill>
                <a:latin typeface="Arial" charset="0"/>
                <a:cs typeface="Arial" charset="0"/>
              </a:defRPr>
            </a:lvl9pPr>
          </a:lstStyle>
          <a:p>
            <a:pPr eaLnBrk="1" hangingPunct="1"/>
            <a:fld id="{B9C0B491-07C9-4C2E-9ADE-7480BF018C8A}" type="slidenum">
              <a:rPr lang="en-US" altLang="en-US" smtClean="0"/>
              <a:pPr eaLnBrk="1" hangingPunct="1"/>
              <a:t>9</a:t>
            </a:fld>
            <a:endParaRPr lang="en-US" altLang="en-US" smtClean="0"/>
          </a:p>
        </p:txBody>
      </p:sp>
    </p:spTree>
    <p:extLst>
      <p:ext uri="{BB962C8B-B14F-4D97-AF65-F5344CB8AC3E}">
        <p14:creationId xmlns:p14="http://schemas.microsoft.com/office/powerpoint/2010/main" val="1017134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28FC3D-E7C1-480D-AA3F-F0FE1E29A55A}" type="slidenum">
              <a:rPr lang="en-US"/>
              <a:pPr>
                <a:defRPr/>
              </a:pPr>
              <a:t>‹#›</a:t>
            </a:fld>
            <a:endParaRPr lang="en-US" dirty="0"/>
          </a:p>
        </p:txBody>
      </p:sp>
    </p:spTree>
    <p:extLst>
      <p:ext uri="{BB962C8B-B14F-4D97-AF65-F5344CB8AC3E}">
        <p14:creationId xmlns:p14="http://schemas.microsoft.com/office/powerpoint/2010/main" val="450700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2A807E-5B02-4E5A-8E2A-F22551D7A9E1}" type="slidenum">
              <a:rPr lang="en-US"/>
              <a:pPr>
                <a:defRPr/>
              </a:pPr>
              <a:t>‹#›</a:t>
            </a:fld>
            <a:endParaRPr lang="en-US" dirty="0"/>
          </a:p>
        </p:txBody>
      </p:sp>
    </p:spTree>
    <p:extLst>
      <p:ext uri="{BB962C8B-B14F-4D97-AF65-F5344CB8AC3E}">
        <p14:creationId xmlns:p14="http://schemas.microsoft.com/office/powerpoint/2010/main" val="4025622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66800"/>
            <a:ext cx="20574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066800"/>
            <a:ext cx="60198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33E3A1-C332-4DD1-A494-E9F11A80E4F6}" type="slidenum">
              <a:rPr lang="en-US"/>
              <a:pPr>
                <a:defRPr/>
              </a:pPr>
              <a:t>‹#›</a:t>
            </a:fld>
            <a:endParaRPr lang="en-US" dirty="0"/>
          </a:p>
        </p:txBody>
      </p:sp>
    </p:spTree>
    <p:extLst>
      <p:ext uri="{BB962C8B-B14F-4D97-AF65-F5344CB8AC3E}">
        <p14:creationId xmlns:p14="http://schemas.microsoft.com/office/powerpoint/2010/main" val="3213039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0496CFA-8AA9-4ADA-87FA-E5E2F5595E1E}" type="slidenum">
              <a:rPr lang="en-US"/>
              <a:pPr>
                <a:defRPr/>
              </a:pPr>
              <a:t>‹#›</a:t>
            </a:fld>
            <a:endParaRPr lang="en-US" dirty="0"/>
          </a:p>
        </p:txBody>
      </p:sp>
    </p:spTree>
    <p:extLst>
      <p:ext uri="{BB962C8B-B14F-4D97-AF65-F5344CB8AC3E}">
        <p14:creationId xmlns:p14="http://schemas.microsoft.com/office/powerpoint/2010/main" val="3217237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19BBC8-D187-4AB1-8917-AA39AD583733}" type="slidenum">
              <a:rPr lang="en-US"/>
              <a:pPr>
                <a:defRPr/>
              </a:pPr>
              <a:t>‹#›</a:t>
            </a:fld>
            <a:endParaRPr lang="en-US" dirty="0"/>
          </a:p>
        </p:txBody>
      </p:sp>
    </p:spTree>
    <p:extLst>
      <p:ext uri="{BB962C8B-B14F-4D97-AF65-F5344CB8AC3E}">
        <p14:creationId xmlns:p14="http://schemas.microsoft.com/office/powerpoint/2010/main" val="305725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1796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1796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F1E0E9-20ED-490E-BCE8-0A37BFE9991B}" type="slidenum">
              <a:rPr lang="en-US"/>
              <a:pPr>
                <a:defRPr/>
              </a:pPr>
              <a:t>‹#›</a:t>
            </a:fld>
            <a:endParaRPr lang="en-US" dirty="0"/>
          </a:p>
        </p:txBody>
      </p:sp>
    </p:spTree>
    <p:extLst>
      <p:ext uri="{BB962C8B-B14F-4D97-AF65-F5344CB8AC3E}">
        <p14:creationId xmlns:p14="http://schemas.microsoft.com/office/powerpoint/2010/main" val="244026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4E4D9EE-4A4D-49DD-BE40-80754B1B41A9}" type="slidenum">
              <a:rPr lang="en-US"/>
              <a:pPr>
                <a:defRPr/>
              </a:pPr>
              <a:t>‹#›</a:t>
            </a:fld>
            <a:endParaRPr lang="en-US" dirty="0"/>
          </a:p>
        </p:txBody>
      </p:sp>
    </p:spTree>
    <p:extLst>
      <p:ext uri="{BB962C8B-B14F-4D97-AF65-F5344CB8AC3E}">
        <p14:creationId xmlns:p14="http://schemas.microsoft.com/office/powerpoint/2010/main" val="1904595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85016D6-52C8-4E5D-A732-E070DD0ECD45}" type="slidenum">
              <a:rPr lang="en-US"/>
              <a:pPr>
                <a:defRPr/>
              </a:pPr>
              <a:t>‹#›</a:t>
            </a:fld>
            <a:endParaRPr lang="en-US" dirty="0"/>
          </a:p>
        </p:txBody>
      </p:sp>
    </p:spTree>
    <p:extLst>
      <p:ext uri="{BB962C8B-B14F-4D97-AF65-F5344CB8AC3E}">
        <p14:creationId xmlns:p14="http://schemas.microsoft.com/office/powerpoint/2010/main" val="4166200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1FB9A77-6088-4FDE-B7A6-9F2276AE80C9}" type="slidenum">
              <a:rPr lang="en-US"/>
              <a:pPr>
                <a:defRPr/>
              </a:pPr>
              <a:t>‹#›</a:t>
            </a:fld>
            <a:endParaRPr lang="en-US" dirty="0"/>
          </a:p>
        </p:txBody>
      </p:sp>
    </p:spTree>
    <p:extLst>
      <p:ext uri="{BB962C8B-B14F-4D97-AF65-F5344CB8AC3E}">
        <p14:creationId xmlns:p14="http://schemas.microsoft.com/office/powerpoint/2010/main" val="148516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707999-CD09-44F1-97B1-AB2B4E46F9E2}" type="slidenum">
              <a:rPr lang="en-US"/>
              <a:pPr>
                <a:defRPr/>
              </a:pPr>
              <a:t>‹#›</a:t>
            </a:fld>
            <a:endParaRPr lang="en-US" dirty="0"/>
          </a:p>
        </p:txBody>
      </p:sp>
    </p:spTree>
    <p:extLst>
      <p:ext uri="{BB962C8B-B14F-4D97-AF65-F5344CB8AC3E}">
        <p14:creationId xmlns:p14="http://schemas.microsoft.com/office/powerpoint/2010/main" val="2815731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25170C4-1C6F-4EEC-A570-C037AF723F18}" type="slidenum">
              <a:rPr lang="en-US"/>
              <a:pPr>
                <a:defRPr/>
              </a:pPr>
              <a:t>‹#›</a:t>
            </a:fld>
            <a:endParaRPr lang="en-US" dirty="0"/>
          </a:p>
        </p:txBody>
      </p:sp>
    </p:spTree>
    <p:extLst>
      <p:ext uri="{BB962C8B-B14F-4D97-AF65-F5344CB8AC3E}">
        <p14:creationId xmlns:p14="http://schemas.microsoft.com/office/powerpoint/2010/main" val="966832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1066800"/>
            <a:ext cx="7924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2179638"/>
            <a:ext cx="82296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BDD339E3-D8BF-4FA8-A3B8-E509099CDE28}" type="slidenum">
              <a:rPr lang="en-US"/>
              <a:pPr>
                <a:defRPr/>
              </a:pPr>
              <a:t>‹#›</a:t>
            </a:fld>
            <a:endParaRPr lang="en-US" dirty="0"/>
          </a:p>
        </p:txBody>
      </p:sp>
      <p:pic>
        <p:nvPicPr>
          <p:cNvPr id="1031" name="Picture 6"/>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97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000">
          <a:solidFill>
            <a:schemeClr val="tx2"/>
          </a:solidFill>
          <a:latin typeface="Arial" charset="0"/>
        </a:defRPr>
      </a:lvl2pPr>
      <a:lvl3pPr algn="ctr" rtl="0" eaLnBrk="0" fontAlgn="base" hangingPunct="0">
        <a:spcBef>
          <a:spcPct val="0"/>
        </a:spcBef>
        <a:spcAft>
          <a:spcPct val="0"/>
        </a:spcAft>
        <a:defRPr sz="4000">
          <a:solidFill>
            <a:schemeClr val="tx2"/>
          </a:solidFill>
          <a:latin typeface="Arial" charset="0"/>
        </a:defRPr>
      </a:lvl3pPr>
      <a:lvl4pPr algn="ctr" rtl="0" eaLnBrk="0" fontAlgn="base" hangingPunct="0">
        <a:spcBef>
          <a:spcPct val="0"/>
        </a:spcBef>
        <a:spcAft>
          <a:spcPct val="0"/>
        </a:spcAft>
        <a:defRPr sz="4000">
          <a:solidFill>
            <a:schemeClr val="tx2"/>
          </a:solidFill>
          <a:latin typeface="Arial" charset="0"/>
        </a:defRPr>
      </a:lvl4pPr>
      <a:lvl5pPr algn="ctr" rtl="0" eaLnBrk="0" fontAlgn="base" hangingPunct="0">
        <a:spcBef>
          <a:spcPct val="0"/>
        </a:spcBef>
        <a:spcAft>
          <a:spcPct val="0"/>
        </a:spcAft>
        <a:defRPr sz="4000">
          <a:solidFill>
            <a:schemeClr val="tx2"/>
          </a:solidFill>
          <a:latin typeface="Arial" charset="0"/>
        </a:defRPr>
      </a:lvl5pPr>
      <a:lvl6pPr marL="457200" algn="ctr" rtl="0" fontAlgn="base">
        <a:spcBef>
          <a:spcPct val="0"/>
        </a:spcBef>
        <a:spcAft>
          <a:spcPct val="0"/>
        </a:spcAft>
        <a:defRPr sz="4000">
          <a:solidFill>
            <a:schemeClr val="tx2"/>
          </a:solidFill>
          <a:latin typeface="Arial" charset="0"/>
        </a:defRPr>
      </a:lvl6pPr>
      <a:lvl7pPr marL="914400" algn="ctr" rtl="0" fontAlgn="base">
        <a:spcBef>
          <a:spcPct val="0"/>
        </a:spcBef>
        <a:spcAft>
          <a:spcPct val="0"/>
        </a:spcAft>
        <a:defRPr sz="4000">
          <a:solidFill>
            <a:schemeClr val="tx2"/>
          </a:solidFill>
          <a:latin typeface="Arial" charset="0"/>
        </a:defRPr>
      </a:lvl7pPr>
      <a:lvl8pPr marL="1371600" algn="ctr" rtl="0" fontAlgn="base">
        <a:spcBef>
          <a:spcPct val="0"/>
        </a:spcBef>
        <a:spcAft>
          <a:spcPct val="0"/>
        </a:spcAft>
        <a:defRPr sz="4000">
          <a:solidFill>
            <a:schemeClr val="tx2"/>
          </a:solidFill>
          <a:latin typeface="Arial" charset="0"/>
        </a:defRPr>
      </a:lvl8pPr>
      <a:lvl9pPr marL="1828800" algn="ctr" rtl="0" fontAlgn="base">
        <a:spcBef>
          <a:spcPct val="0"/>
        </a:spcBef>
        <a:spcAft>
          <a:spcPct val="0"/>
        </a:spcAft>
        <a:defRPr sz="40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1600200"/>
            <a:ext cx="8382000" cy="1981200"/>
          </a:xfrm>
        </p:spPr>
        <p:txBody>
          <a:bodyPr/>
          <a:lstStyle/>
          <a:p>
            <a:pPr eaLnBrk="1" hangingPunct="1"/>
            <a:r>
              <a:rPr lang="en-US" altLang="en-US" sz="3600" b="1" smtClean="0"/>
              <a:t>Regulatory and Policy Updates </a:t>
            </a:r>
            <a:r>
              <a:rPr lang="en-US" altLang="en-US" sz="2800" b="1" smtClean="0"/>
              <a:t>Therapeutic Products Directorate</a:t>
            </a:r>
            <a:br>
              <a:rPr lang="en-US" altLang="en-US" sz="2800" b="1" smtClean="0"/>
            </a:br>
            <a:r>
              <a:rPr lang="en-US" altLang="en-US" sz="2800" b="1" smtClean="0"/>
              <a:t>Health Canada</a:t>
            </a:r>
            <a:endParaRPr lang="en-US" altLang="en-US" sz="2800" b="1" smtClean="0">
              <a:solidFill>
                <a:schemeClr val="tx1"/>
              </a:solidFill>
            </a:endParaRPr>
          </a:p>
        </p:txBody>
      </p:sp>
      <p:sp>
        <p:nvSpPr>
          <p:cNvPr id="2051" name="Rectangle 3"/>
          <p:cNvSpPr>
            <a:spLocks noGrp="1" noChangeArrowheads="1"/>
          </p:cNvSpPr>
          <p:nvPr>
            <p:ph type="subTitle" idx="1"/>
          </p:nvPr>
        </p:nvSpPr>
        <p:spPr>
          <a:xfrm>
            <a:off x="533400" y="4648200"/>
            <a:ext cx="8153400" cy="1676400"/>
          </a:xfrm>
        </p:spPr>
        <p:txBody>
          <a:bodyPr/>
          <a:lstStyle/>
          <a:p>
            <a:endParaRPr lang="en-US" altLang="en-US" sz="2400" b="1" dirty="0" smtClean="0"/>
          </a:p>
          <a:p>
            <a:r>
              <a:rPr lang="en-US" altLang="en-US" sz="2400" b="1" dirty="0" err="1" smtClean="0"/>
              <a:t>Kimby</a:t>
            </a:r>
            <a:r>
              <a:rPr lang="en-US" altLang="en-US" sz="2400" b="1" dirty="0" smtClean="0"/>
              <a:t> N. Barton</a:t>
            </a:r>
          </a:p>
          <a:p>
            <a:r>
              <a:rPr lang="en-US" altLang="en-US" sz="2400" b="1" dirty="0" smtClean="0"/>
              <a:t>Interim Director</a:t>
            </a:r>
          </a:p>
          <a:p>
            <a:r>
              <a:rPr lang="en-US" altLang="en-US" sz="2400" b="1" dirty="0" smtClean="0"/>
              <a:t>Medical Devices Bureau</a:t>
            </a:r>
          </a:p>
          <a:p>
            <a:endParaRPr lang="en-US" altLang="en-US" sz="2400"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Questions/comments</a:t>
            </a:r>
            <a:endParaRPr lang="en-CA" dirty="0"/>
          </a:p>
        </p:txBody>
      </p:sp>
      <p:sp>
        <p:nvSpPr>
          <p:cNvPr id="3" name="Content Placeholder 2"/>
          <p:cNvSpPr>
            <a:spLocks noGrp="1"/>
          </p:cNvSpPr>
          <p:nvPr>
            <p:ph idx="1"/>
          </p:nvPr>
        </p:nvSpPr>
        <p:spPr/>
        <p:txBody>
          <a:bodyPr/>
          <a:lstStyle/>
          <a:p>
            <a:r>
              <a:rPr lang="en-CA" dirty="0" smtClean="0"/>
              <a:t>Thank you for your attention!</a:t>
            </a:r>
            <a:endParaRPr lang="en-CA" dirty="0"/>
          </a:p>
        </p:txBody>
      </p:sp>
      <p:sp>
        <p:nvSpPr>
          <p:cNvPr id="4" name="Slide Number Placeholder 3"/>
          <p:cNvSpPr>
            <a:spLocks noGrp="1"/>
          </p:cNvSpPr>
          <p:nvPr>
            <p:ph type="sldNum" sz="quarter" idx="12"/>
          </p:nvPr>
        </p:nvSpPr>
        <p:spPr/>
        <p:txBody>
          <a:bodyPr/>
          <a:lstStyle/>
          <a:p>
            <a:pPr>
              <a:defRPr/>
            </a:pPr>
            <a:fld id="{10496CFA-8AA9-4ADA-87FA-E5E2F5595E1E}" type="slidenum">
              <a:rPr lang="en-US" smtClean="0"/>
              <a:pPr>
                <a:defRPr/>
              </a:pPr>
              <a:t>10</a:t>
            </a:fld>
            <a:endParaRPr lang="en-US" dirty="0"/>
          </a:p>
        </p:txBody>
      </p:sp>
    </p:spTree>
    <p:extLst>
      <p:ext uri="{BB962C8B-B14F-4D97-AF65-F5344CB8AC3E}">
        <p14:creationId xmlns:p14="http://schemas.microsoft.com/office/powerpoint/2010/main" val="4000640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Overview</a:t>
            </a:r>
            <a:endParaRPr lang="en-CA" b="1" dirty="0"/>
          </a:p>
        </p:txBody>
      </p:sp>
      <p:sp>
        <p:nvSpPr>
          <p:cNvPr id="3" name="Content Placeholder 2"/>
          <p:cNvSpPr>
            <a:spLocks noGrp="1"/>
          </p:cNvSpPr>
          <p:nvPr>
            <p:ph idx="1"/>
          </p:nvPr>
        </p:nvSpPr>
        <p:spPr/>
        <p:txBody>
          <a:bodyPr/>
          <a:lstStyle/>
          <a:p>
            <a:r>
              <a:rPr lang="en-CA" dirty="0" smtClean="0"/>
              <a:t>Changes to:</a:t>
            </a:r>
          </a:p>
          <a:p>
            <a:pPr lvl="1"/>
            <a:r>
              <a:rPr lang="en-CA" dirty="0" smtClean="0"/>
              <a:t>Policy</a:t>
            </a:r>
          </a:p>
          <a:p>
            <a:pPr lvl="1"/>
            <a:r>
              <a:rPr lang="en-CA" dirty="0" smtClean="0"/>
              <a:t>Regulatory Transparency and Openness</a:t>
            </a:r>
          </a:p>
          <a:p>
            <a:pPr lvl="1"/>
            <a:r>
              <a:rPr lang="en-CA" dirty="0" smtClean="0"/>
              <a:t>Guidance </a:t>
            </a:r>
          </a:p>
          <a:p>
            <a:endParaRPr lang="en-CA" dirty="0"/>
          </a:p>
        </p:txBody>
      </p:sp>
      <p:sp>
        <p:nvSpPr>
          <p:cNvPr id="4" name="Slide Number Placeholder 3"/>
          <p:cNvSpPr>
            <a:spLocks noGrp="1"/>
          </p:cNvSpPr>
          <p:nvPr>
            <p:ph type="sldNum" sz="quarter" idx="12"/>
          </p:nvPr>
        </p:nvSpPr>
        <p:spPr/>
        <p:txBody>
          <a:bodyPr/>
          <a:lstStyle/>
          <a:p>
            <a:pPr>
              <a:defRPr/>
            </a:pPr>
            <a:fld id="{10496CFA-8AA9-4ADA-87FA-E5E2F5595E1E}" type="slidenum">
              <a:rPr lang="en-US" smtClean="0"/>
              <a:pPr>
                <a:defRPr/>
              </a:pPr>
              <a:t>2</a:t>
            </a:fld>
            <a:endParaRPr lang="en-US" dirty="0"/>
          </a:p>
        </p:txBody>
      </p:sp>
    </p:spTree>
    <p:extLst>
      <p:ext uri="{BB962C8B-B14F-4D97-AF65-F5344CB8AC3E}">
        <p14:creationId xmlns:p14="http://schemas.microsoft.com/office/powerpoint/2010/main" val="3879114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CA" altLang="en-US" sz="3200" b="1" smtClean="0"/>
              <a:t>Policy</a:t>
            </a:r>
          </a:p>
        </p:txBody>
      </p:sp>
      <p:sp>
        <p:nvSpPr>
          <p:cNvPr id="3075" name="Content Placeholder 2"/>
          <p:cNvSpPr>
            <a:spLocks noGrp="1"/>
          </p:cNvSpPr>
          <p:nvPr>
            <p:ph idx="1"/>
          </p:nvPr>
        </p:nvSpPr>
        <p:spPr/>
        <p:txBody>
          <a:bodyPr/>
          <a:lstStyle/>
          <a:p>
            <a:r>
              <a:rPr lang="en-CA" altLang="en-US" sz="2800" dirty="0" smtClean="0"/>
              <a:t>Intent to Reclassify Disinfectants and </a:t>
            </a:r>
            <a:r>
              <a:rPr lang="en-CA" altLang="en-US" sz="2800" dirty="0" err="1" smtClean="0"/>
              <a:t>Sterilants</a:t>
            </a:r>
            <a:r>
              <a:rPr lang="en-CA" altLang="en-US" sz="2800" dirty="0" smtClean="0"/>
              <a:t> for Use on Medical Devices as Medical Devices</a:t>
            </a:r>
          </a:p>
          <a:p>
            <a:pPr lvl="1" indent="-342900"/>
            <a:r>
              <a:rPr lang="en-CA" altLang="en-US" sz="2400" dirty="0" smtClean="0"/>
              <a:t>Notice published on Health </a:t>
            </a:r>
            <a:r>
              <a:rPr lang="en-CA" altLang="en-US" sz="2400" dirty="0"/>
              <a:t>Canada web site </a:t>
            </a:r>
            <a:r>
              <a:rPr lang="en-CA" altLang="en-US" sz="2400" dirty="0" smtClean="0"/>
              <a:t> on September 14, 2016</a:t>
            </a:r>
          </a:p>
          <a:p>
            <a:pPr lvl="1" indent="-342900"/>
            <a:r>
              <a:rPr lang="en-CA" sz="2400" dirty="0" smtClean="0"/>
              <a:t>Intent </a:t>
            </a:r>
            <a:r>
              <a:rPr lang="en-CA" sz="2400" dirty="0"/>
              <a:t>for reclassification </a:t>
            </a:r>
            <a:r>
              <a:rPr lang="en-CA" sz="2400" dirty="0" smtClean="0"/>
              <a:t>is to </a:t>
            </a:r>
            <a:r>
              <a:rPr lang="en-CA" sz="2400" dirty="0"/>
              <a:t>be in line with </a:t>
            </a:r>
            <a:r>
              <a:rPr lang="en-CA" sz="2400" dirty="0" smtClean="0"/>
              <a:t>international regulators</a:t>
            </a:r>
          </a:p>
          <a:p>
            <a:pPr lvl="1" indent="-342900"/>
            <a:r>
              <a:rPr lang="en-CA" altLang="en-US" sz="2400" dirty="0" smtClean="0"/>
              <a:t>Work is ongoing to develop an action plan indicating the transition process, timelines and licensing requirements</a:t>
            </a:r>
            <a:endParaRPr lang="en-CA" altLang="en-US" sz="2800" dirty="0" smtClean="0"/>
          </a:p>
        </p:txBody>
      </p:sp>
      <p:sp>
        <p:nvSpPr>
          <p:cNvPr id="307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91C5C8BB-8861-40CF-996E-2559AC401A27}" type="slidenum">
              <a:rPr lang="en-US" altLang="en-US" sz="1400" smtClean="0"/>
              <a:pPr eaLnBrk="1" hangingPunct="1">
                <a:spcBef>
                  <a:spcPct val="0"/>
                </a:spcBef>
                <a:buFontTx/>
                <a:buNone/>
              </a:pPr>
              <a:t>3</a:t>
            </a:fld>
            <a:endParaRPr lang="en-US" altLang="en-US" sz="14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CA" altLang="en-US" sz="3200" b="1" dirty="0" smtClean="0"/>
              <a:t>Policy</a:t>
            </a:r>
          </a:p>
        </p:txBody>
      </p:sp>
      <p:sp>
        <p:nvSpPr>
          <p:cNvPr id="3075" name="Content Placeholder 2"/>
          <p:cNvSpPr>
            <a:spLocks noGrp="1"/>
          </p:cNvSpPr>
          <p:nvPr>
            <p:ph idx="1"/>
          </p:nvPr>
        </p:nvSpPr>
        <p:spPr/>
        <p:txBody>
          <a:bodyPr/>
          <a:lstStyle/>
          <a:p>
            <a:r>
              <a:rPr lang="en-CA" altLang="en-US" sz="2800" dirty="0" smtClean="0"/>
              <a:t>Preparation of Medical Device Regulatory Activities in an electronic-only format</a:t>
            </a:r>
          </a:p>
          <a:p>
            <a:pPr lvl="1" indent="-342900"/>
            <a:r>
              <a:rPr lang="en-CA" altLang="en-US" sz="2400" dirty="0" smtClean="0"/>
              <a:t>Notice published on Health Canada web site December 14, 2016</a:t>
            </a:r>
          </a:p>
          <a:p>
            <a:pPr lvl="1" indent="-342900"/>
            <a:r>
              <a:rPr lang="en-CA" altLang="en-US" sz="2400" dirty="0" smtClean="0"/>
              <a:t>Sets out regulatory activity types that can be submitted in an electronic format</a:t>
            </a:r>
          </a:p>
          <a:p>
            <a:pPr lvl="1" indent="-342900"/>
            <a:r>
              <a:rPr lang="en-CA" altLang="en-US" sz="2400" dirty="0" smtClean="0"/>
              <a:t>Paper copies of regulatory activities set out in the notice will no longer be accepted after April 1, 2017.</a:t>
            </a:r>
          </a:p>
          <a:p>
            <a:pPr marL="400050" lvl="1" indent="0">
              <a:buNone/>
            </a:pPr>
            <a:r>
              <a:rPr lang="en-CA" altLang="en-US" sz="2400" dirty="0" smtClean="0"/>
              <a:t> </a:t>
            </a:r>
          </a:p>
        </p:txBody>
      </p:sp>
      <p:sp>
        <p:nvSpPr>
          <p:cNvPr id="307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91C5C8BB-8861-40CF-996E-2559AC401A27}" type="slidenum">
              <a:rPr lang="en-US" altLang="en-US" sz="1400" smtClean="0"/>
              <a:pPr eaLnBrk="1" hangingPunct="1">
                <a:spcBef>
                  <a:spcPct val="0"/>
                </a:spcBef>
                <a:buFontTx/>
                <a:buNone/>
              </a:pPr>
              <a:t>4</a:t>
            </a:fld>
            <a:endParaRPr lang="en-US" altLang="en-US" sz="1400" smtClean="0"/>
          </a:p>
        </p:txBody>
      </p:sp>
    </p:spTree>
    <p:extLst>
      <p:ext uri="{BB962C8B-B14F-4D97-AF65-F5344CB8AC3E}">
        <p14:creationId xmlns:p14="http://schemas.microsoft.com/office/powerpoint/2010/main" val="36045813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3000" b="1" dirty="0" smtClean="0"/>
              <a:t>HPFB Regulatory Transparency and Openness Initiatives </a:t>
            </a:r>
            <a:endParaRPr lang="en-CA" sz="3000" b="1" dirty="0"/>
          </a:p>
        </p:txBody>
      </p:sp>
      <p:sp>
        <p:nvSpPr>
          <p:cNvPr id="3" name="Content Placeholder 2"/>
          <p:cNvSpPr>
            <a:spLocks noGrp="1"/>
          </p:cNvSpPr>
          <p:nvPr>
            <p:ph idx="1"/>
          </p:nvPr>
        </p:nvSpPr>
        <p:spPr/>
        <p:txBody>
          <a:bodyPr/>
          <a:lstStyle/>
          <a:p>
            <a:r>
              <a:rPr lang="en-CA" sz="2500" dirty="0" smtClean="0"/>
              <a:t>Posting of Regulatory Decision Summaries </a:t>
            </a:r>
          </a:p>
          <a:p>
            <a:pPr lvl="1"/>
            <a:r>
              <a:rPr lang="en-CA" sz="2100" dirty="0" smtClean="0"/>
              <a:t>Positive decisions for new Class IV medical device licence applications filed after April 1, 2015</a:t>
            </a:r>
          </a:p>
          <a:p>
            <a:pPr lvl="1"/>
            <a:r>
              <a:rPr lang="en-CA" sz="2100" dirty="0" smtClean="0"/>
              <a:t>Negative decisions for new Class IV medical device licence applications filed after April 1, 2016</a:t>
            </a:r>
          </a:p>
          <a:p>
            <a:r>
              <a:rPr lang="en-CA" sz="2500" dirty="0" smtClean="0"/>
              <a:t>Posting of annual inspection summary reports </a:t>
            </a:r>
          </a:p>
          <a:p>
            <a:r>
              <a:rPr lang="en-CA" sz="2500" dirty="0" smtClean="0"/>
              <a:t>Posting of regulatory Forward Plans </a:t>
            </a:r>
          </a:p>
          <a:p>
            <a:r>
              <a:rPr lang="en-CA" sz="2500" dirty="0" smtClean="0"/>
              <a:t>Posting of safety review summaries </a:t>
            </a:r>
          </a:p>
          <a:p>
            <a:r>
              <a:rPr lang="en-CA" sz="2500" dirty="0" smtClean="0"/>
              <a:t>Expansion of the Health Product Register </a:t>
            </a:r>
          </a:p>
          <a:p>
            <a:r>
              <a:rPr lang="en-CA" sz="2500" dirty="0" smtClean="0"/>
              <a:t>Making performance data publically available </a:t>
            </a:r>
            <a:endParaRPr lang="en-CA" sz="2500" dirty="0"/>
          </a:p>
        </p:txBody>
      </p:sp>
      <p:sp>
        <p:nvSpPr>
          <p:cNvPr id="4" name="Slide Number Placeholder 3"/>
          <p:cNvSpPr>
            <a:spLocks noGrp="1"/>
          </p:cNvSpPr>
          <p:nvPr>
            <p:ph type="sldNum" sz="quarter" idx="12"/>
          </p:nvPr>
        </p:nvSpPr>
        <p:spPr/>
        <p:txBody>
          <a:bodyPr/>
          <a:lstStyle/>
          <a:p>
            <a:pPr>
              <a:defRPr/>
            </a:pPr>
            <a:fld id="{10496CFA-8AA9-4ADA-87FA-E5E2F5595E1E}" type="slidenum">
              <a:rPr lang="en-US" smtClean="0"/>
              <a:pPr>
                <a:defRPr/>
              </a:pPr>
              <a:t>5</a:t>
            </a:fld>
            <a:endParaRPr lang="en-US" dirty="0"/>
          </a:p>
        </p:txBody>
      </p:sp>
    </p:spTree>
    <p:extLst>
      <p:ext uri="{BB962C8B-B14F-4D97-AF65-F5344CB8AC3E}">
        <p14:creationId xmlns:p14="http://schemas.microsoft.com/office/powerpoint/2010/main" val="3105892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CA" altLang="en-US" sz="3200" b="1" dirty="0" smtClean="0"/>
              <a:t>Regulatory Transparency and Openness  Initiative</a:t>
            </a:r>
          </a:p>
        </p:txBody>
      </p:sp>
      <p:sp>
        <p:nvSpPr>
          <p:cNvPr id="5123" name="Content Placeholder 2"/>
          <p:cNvSpPr>
            <a:spLocks noGrp="1"/>
          </p:cNvSpPr>
          <p:nvPr>
            <p:ph idx="1"/>
          </p:nvPr>
        </p:nvSpPr>
        <p:spPr>
          <a:xfrm>
            <a:off x="457200" y="1981200"/>
            <a:ext cx="8229600" cy="4525962"/>
          </a:xfrm>
        </p:spPr>
        <p:txBody>
          <a:bodyPr/>
          <a:lstStyle/>
          <a:p>
            <a:pPr eaLnBrk="1" hangingPunct="1">
              <a:spcAft>
                <a:spcPts val="600"/>
              </a:spcAft>
            </a:pPr>
            <a:r>
              <a:rPr lang="en-CA" altLang="en-US" sz="2300" dirty="0" smtClean="0"/>
              <a:t>Posting of Regulatory Decision Summaries</a:t>
            </a:r>
          </a:p>
          <a:p>
            <a:pPr marL="400050" lvl="1" indent="0">
              <a:buNone/>
            </a:pPr>
            <a:r>
              <a:rPr lang="en-CA" sz="1500" dirty="0"/>
              <a:t>Regulatory Decision Summaries (RDSs) explain Health Canada’s decisions for certain health products seeking market authorization.</a:t>
            </a:r>
          </a:p>
          <a:p>
            <a:pPr marL="400050" lvl="1" indent="0">
              <a:buNone/>
            </a:pPr>
            <a:r>
              <a:rPr lang="en-CA" sz="1500" dirty="0"/>
              <a:t>They include: </a:t>
            </a:r>
          </a:p>
          <a:p>
            <a:pPr marL="571500" lvl="1" indent="-171450">
              <a:buFontTx/>
              <a:buChar char="-"/>
            </a:pPr>
            <a:r>
              <a:rPr lang="en-CA" sz="1500" dirty="0"/>
              <a:t>Purpose of submission</a:t>
            </a:r>
          </a:p>
          <a:p>
            <a:pPr marL="571500" lvl="1" indent="-171450">
              <a:buFontTx/>
              <a:buChar char="-"/>
            </a:pPr>
            <a:r>
              <a:rPr lang="en-CA" sz="1500" dirty="0"/>
              <a:t>Reason for the decision </a:t>
            </a:r>
          </a:p>
          <a:p>
            <a:pPr marL="571500" lvl="1" indent="-171450">
              <a:buFontTx/>
              <a:buChar char="-"/>
            </a:pPr>
            <a:r>
              <a:rPr lang="en-CA" sz="1500" dirty="0"/>
              <a:t>Summaries of certain submissions that were accepted into review and subsequently cancelled by the </a:t>
            </a:r>
            <a:r>
              <a:rPr lang="en-CA" sz="1500" dirty="0" smtClean="0"/>
              <a:t>sponsor</a:t>
            </a:r>
            <a:endParaRPr lang="en-CA" altLang="en-US" sz="1500" dirty="0" smtClean="0"/>
          </a:p>
          <a:p>
            <a:pPr eaLnBrk="1" hangingPunct="1">
              <a:spcAft>
                <a:spcPts val="600"/>
              </a:spcAft>
              <a:buFont typeface="Arial" charset="0"/>
              <a:buChar char="•"/>
            </a:pPr>
            <a:r>
              <a:rPr lang="en-CA" altLang="en-US" sz="2300" dirty="0" smtClean="0"/>
              <a:t>110 (as of Feb</a:t>
            </a:r>
            <a:r>
              <a:rPr lang="en-CA" altLang="en-US" sz="2300" dirty="0" smtClean="0">
                <a:solidFill>
                  <a:srgbClr val="FF0000"/>
                </a:solidFill>
              </a:rPr>
              <a:t> </a:t>
            </a:r>
            <a:r>
              <a:rPr lang="en-CA" altLang="en-US" sz="2300" dirty="0" smtClean="0"/>
              <a:t>10) positive decisions for new Class IV medical device licence applications posted after April 1, 2015 </a:t>
            </a:r>
          </a:p>
          <a:p>
            <a:pPr eaLnBrk="1" hangingPunct="1">
              <a:spcAft>
                <a:spcPts val="600"/>
              </a:spcAft>
              <a:buFont typeface="Arial" charset="0"/>
              <a:buChar char="•"/>
            </a:pPr>
            <a:r>
              <a:rPr lang="en-CA" altLang="en-US" sz="2300" dirty="0" smtClean="0"/>
              <a:t>No (as of Aug 24) negative decisions for new Class IV medical device licence applications posted after April 1, 2016</a:t>
            </a:r>
          </a:p>
          <a:p>
            <a:endParaRPr lang="en-CA" altLang="en-US" sz="2800" dirty="0" smtClean="0"/>
          </a:p>
        </p:txBody>
      </p:sp>
      <p:sp>
        <p:nvSpPr>
          <p:cNvPr id="512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6AE3E55-59F9-433D-AF6B-B0BC813B10C8}" type="slidenum">
              <a:rPr lang="en-US" altLang="en-US" sz="1400" smtClean="0"/>
              <a:pPr eaLnBrk="1" hangingPunct="1">
                <a:spcBef>
                  <a:spcPct val="0"/>
                </a:spcBef>
                <a:buFontTx/>
                <a:buNone/>
              </a:pPr>
              <a:t>6</a:t>
            </a:fld>
            <a:endParaRPr lang="en-US" altLang="en-US" sz="14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CA" altLang="en-US" sz="3200" b="1" smtClean="0"/>
              <a:t>Regulatory Transparency and Openness  Initiative</a:t>
            </a:r>
          </a:p>
        </p:txBody>
      </p:sp>
      <p:sp>
        <p:nvSpPr>
          <p:cNvPr id="5123" name="Content Placeholder 2"/>
          <p:cNvSpPr>
            <a:spLocks noGrp="1"/>
          </p:cNvSpPr>
          <p:nvPr>
            <p:ph idx="1"/>
          </p:nvPr>
        </p:nvSpPr>
        <p:spPr/>
        <p:txBody>
          <a:bodyPr/>
          <a:lstStyle/>
          <a:p>
            <a:r>
              <a:rPr lang="en-CA" altLang="en-US" sz="2800" dirty="0" smtClean="0"/>
              <a:t>Posting of List of New Safety Signals under Review and Summary of the Safety Reviews (SSR) completed</a:t>
            </a:r>
          </a:p>
          <a:p>
            <a:pPr lvl="1"/>
            <a:r>
              <a:rPr lang="en-CA" altLang="en-US" sz="2400" dirty="0" smtClean="0"/>
              <a:t>As part of the ongoing commitment to openness and transparency initiative, Health Canada (HC) is publishing summaries of its safety reviews</a:t>
            </a:r>
          </a:p>
          <a:p>
            <a:pPr lvl="1"/>
            <a:r>
              <a:rPr lang="en-CA" altLang="en-US" sz="2400" dirty="0" smtClean="0"/>
              <a:t>Each summary outlines what was assessed, findings, and the action taken by HC (if any)</a:t>
            </a:r>
          </a:p>
          <a:p>
            <a:r>
              <a:rPr lang="en-CA" altLang="en-US" sz="2800" dirty="0" smtClean="0"/>
              <a:t>Three SSRs posted in 2016</a:t>
            </a:r>
          </a:p>
          <a:p>
            <a:endParaRPr lang="en-CA" altLang="en-US" sz="2800" dirty="0" smtClean="0"/>
          </a:p>
        </p:txBody>
      </p:sp>
      <p:sp>
        <p:nvSpPr>
          <p:cNvPr id="512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6AE3E55-59F9-433D-AF6B-B0BC813B10C8}" type="slidenum">
              <a:rPr lang="en-US" altLang="en-US" sz="1400" smtClean="0"/>
              <a:pPr eaLnBrk="1" hangingPunct="1">
                <a:spcBef>
                  <a:spcPct val="0"/>
                </a:spcBef>
                <a:buFontTx/>
                <a:buNone/>
              </a:pPr>
              <a:t>7</a:t>
            </a:fld>
            <a:endParaRPr lang="en-US" altLang="en-US" sz="1400" smtClean="0"/>
          </a:p>
        </p:txBody>
      </p:sp>
    </p:spTree>
    <p:extLst>
      <p:ext uri="{BB962C8B-B14F-4D97-AF65-F5344CB8AC3E}">
        <p14:creationId xmlns:p14="http://schemas.microsoft.com/office/powerpoint/2010/main" val="25584011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CA" altLang="en-US" sz="3200" b="1" smtClean="0"/>
              <a:t>Guidance Documents</a:t>
            </a:r>
          </a:p>
        </p:txBody>
      </p:sp>
      <p:sp>
        <p:nvSpPr>
          <p:cNvPr id="6147" name="Content Placeholder 2"/>
          <p:cNvSpPr>
            <a:spLocks noGrp="1"/>
          </p:cNvSpPr>
          <p:nvPr>
            <p:ph idx="1"/>
          </p:nvPr>
        </p:nvSpPr>
        <p:spPr/>
        <p:txBody>
          <a:bodyPr/>
          <a:lstStyle/>
          <a:p>
            <a:pPr eaLnBrk="1" hangingPunct="1">
              <a:spcAft>
                <a:spcPts val="600"/>
              </a:spcAft>
            </a:pPr>
            <a:r>
              <a:rPr lang="en-CA" altLang="en-US" sz="2800" dirty="0" smtClean="0"/>
              <a:t>Preparation of Regulatory Activities in the “Non-e-CTD Electronic-Only Format</a:t>
            </a:r>
          </a:p>
          <a:p>
            <a:pPr eaLnBrk="1" hangingPunct="1">
              <a:spcAft>
                <a:spcPts val="600"/>
              </a:spcAft>
            </a:pPr>
            <a:r>
              <a:rPr lang="en-CA" altLang="en-US" sz="2800" dirty="0" smtClean="0"/>
              <a:t>Applications for Investigational Testing Authorization (ITA) for Medical Devices, in the Non-</a:t>
            </a:r>
            <a:r>
              <a:rPr lang="en-CA" altLang="en-US" sz="2800" dirty="0" err="1" smtClean="0"/>
              <a:t>eCTD</a:t>
            </a:r>
            <a:r>
              <a:rPr lang="en-CA" altLang="en-US" sz="2800" dirty="0" smtClean="0"/>
              <a:t> Electronic-Only Format</a:t>
            </a:r>
          </a:p>
          <a:p>
            <a:pPr eaLnBrk="1" hangingPunct="1">
              <a:spcAft>
                <a:spcPts val="600"/>
              </a:spcAft>
            </a:pPr>
            <a:r>
              <a:rPr lang="en-CA" altLang="en-US" sz="2800" dirty="0" smtClean="0"/>
              <a:t>Final Guidance on the Preparation of Premarket Medical Device and Licence Amendment Applications for Dermal Fillers</a:t>
            </a:r>
          </a:p>
          <a:p>
            <a:pPr marL="0" indent="0" eaLnBrk="1" hangingPunct="1">
              <a:spcAft>
                <a:spcPts val="600"/>
              </a:spcAft>
              <a:buNone/>
            </a:pPr>
            <a:endParaRPr lang="en-CA" altLang="en-US" sz="2800" dirty="0" smtClean="0"/>
          </a:p>
          <a:p>
            <a:pPr marL="457200" lvl="1" indent="0" eaLnBrk="1" hangingPunct="1">
              <a:spcAft>
                <a:spcPts val="600"/>
              </a:spcAft>
              <a:buFontTx/>
              <a:buNone/>
            </a:pPr>
            <a:endParaRPr lang="en-CA" altLang="en-US" dirty="0" smtClean="0"/>
          </a:p>
          <a:p>
            <a:endParaRPr lang="en-CA" altLang="en-US" sz="2800" dirty="0" smtClean="0"/>
          </a:p>
        </p:txBody>
      </p:sp>
      <p:sp>
        <p:nvSpPr>
          <p:cNvPr id="614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675A2846-9E81-4A11-BD78-B7A591A0AC56}" type="slidenum">
              <a:rPr lang="en-US" altLang="en-US" sz="1400" smtClean="0"/>
              <a:pPr eaLnBrk="1" hangingPunct="1">
                <a:spcBef>
                  <a:spcPct val="0"/>
                </a:spcBef>
                <a:buFontTx/>
                <a:buNone/>
              </a:pPr>
              <a:t>8</a:t>
            </a:fld>
            <a:endParaRPr lang="en-US" altLang="en-US" sz="1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CA" altLang="en-US" sz="3200" b="1" dirty="0" smtClean="0"/>
              <a:t>Upcoming Documents</a:t>
            </a:r>
          </a:p>
        </p:txBody>
      </p:sp>
      <p:sp>
        <p:nvSpPr>
          <p:cNvPr id="6147" name="Content Placeholder 2"/>
          <p:cNvSpPr>
            <a:spLocks noGrp="1"/>
          </p:cNvSpPr>
          <p:nvPr>
            <p:ph idx="1"/>
          </p:nvPr>
        </p:nvSpPr>
        <p:spPr/>
        <p:txBody>
          <a:bodyPr/>
          <a:lstStyle/>
          <a:p>
            <a:pPr marL="0" indent="0" eaLnBrk="1" hangingPunct="1">
              <a:spcAft>
                <a:spcPts val="600"/>
              </a:spcAft>
              <a:buNone/>
            </a:pPr>
            <a:endParaRPr lang="en-CA" altLang="en-US" sz="2800" dirty="0" smtClean="0"/>
          </a:p>
          <a:p>
            <a:pPr marL="457200" lvl="1" indent="0" eaLnBrk="1" hangingPunct="1">
              <a:spcAft>
                <a:spcPts val="600"/>
              </a:spcAft>
              <a:buFontTx/>
              <a:buNone/>
            </a:pPr>
            <a:endParaRPr lang="en-CA" altLang="en-US" dirty="0" smtClean="0"/>
          </a:p>
          <a:p>
            <a:endParaRPr lang="en-CA" altLang="en-US" sz="2800" dirty="0" smtClean="0"/>
          </a:p>
        </p:txBody>
      </p:sp>
      <p:sp>
        <p:nvSpPr>
          <p:cNvPr id="614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675A2846-9E81-4A11-BD78-B7A591A0AC56}" type="slidenum">
              <a:rPr lang="en-US" altLang="en-US" sz="1400" smtClean="0"/>
              <a:pPr eaLnBrk="1" hangingPunct="1">
                <a:spcBef>
                  <a:spcPct val="0"/>
                </a:spcBef>
                <a:buFontTx/>
                <a:buNone/>
              </a:pPr>
              <a:t>9</a:t>
            </a:fld>
            <a:endParaRPr lang="en-US" altLang="en-US" sz="1400" smtClean="0"/>
          </a:p>
        </p:txBody>
      </p:sp>
      <p:sp>
        <p:nvSpPr>
          <p:cNvPr id="5" name="Content Placeholder 2"/>
          <p:cNvSpPr txBox="1">
            <a:spLocks/>
          </p:cNvSpPr>
          <p:nvPr/>
        </p:nvSpPr>
        <p:spPr bwMode="auto">
          <a:xfrm>
            <a:off x="609600" y="2332038"/>
            <a:ext cx="82296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spcAft>
                <a:spcPts val="600"/>
              </a:spcAft>
            </a:pPr>
            <a:r>
              <a:rPr lang="en-CA" altLang="en-US" sz="2800" kern="0" dirty="0" smtClean="0"/>
              <a:t>Revisions to Guidance document on regulation of medical devices manufactured from or incorporating viable or non-viable animal tissue or their derivatives</a:t>
            </a:r>
          </a:p>
          <a:p>
            <a:pPr eaLnBrk="1" hangingPunct="1">
              <a:spcAft>
                <a:spcPts val="600"/>
              </a:spcAft>
            </a:pPr>
            <a:r>
              <a:rPr lang="en-CA" altLang="en-US" sz="2800" kern="0" dirty="0" smtClean="0"/>
              <a:t>Revisions to the Preparation of an Application for Investigational testing- Medical Devices </a:t>
            </a:r>
          </a:p>
          <a:p>
            <a:pPr marL="457200" lvl="1" indent="0" eaLnBrk="1" hangingPunct="1">
              <a:spcAft>
                <a:spcPts val="600"/>
              </a:spcAft>
              <a:buFontTx/>
              <a:buNone/>
            </a:pPr>
            <a:endParaRPr lang="en-CA" altLang="en-US" kern="0" dirty="0" smtClean="0"/>
          </a:p>
          <a:p>
            <a:endParaRPr lang="en-CA" altLang="en-US" sz="2800" kern="0" dirty="0" smtClean="0"/>
          </a:p>
        </p:txBody>
      </p:sp>
    </p:spTree>
    <p:extLst>
      <p:ext uri="{BB962C8B-B14F-4D97-AF65-F5344CB8AC3E}">
        <p14:creationId xmlns:p14="http://schemas.microsoft.com/office/powerpoint/2010/main" val="13154609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FDA Heading">
  <a:themeElements>
    <a:clrScheme name="FDA Head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FDA Head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DA Head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DA Head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DA Head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DA Head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DA Head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DA Head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DA Head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DA Head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DA Head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DA Head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DA Head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DA Head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FDA</Template>
  <TotalTime>13069</TotalTime>
  <Words>634</Words>
  <Application>Microsoft Office PowerPoint</Application>
  <PresentationFormat>Экран (4:3)</PresentationFormat>
  <Paragraphs>82</Paragraphs>
  <Slides>10</Slides>
  <Notes>7</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Calibri</vt:lpstr>
      <vt:lpstr>Helv</vt:lpstr>
      <vt:lpstr>FDA Heading</vt:lpstr>
      <vt:lpstr>Regulatory and Policy Updates Therapeutic Products Directorate Health Canada</vt:lpstr>
      <vt:lpstr>Overview</vt:lpstr>
      <vt:lpstr>Policy</vt:lpstr>
      <vt:lpstr>Policy</vt:lpstr>
      <vt:lpstr>HPFB Regulatory Transparency and Openness Initiatives </vt:lpstr>
      <vt:lpstr>Regulatory Transparency and Openness  Initiative</vt:lpstr>
      <vt:lpstr>Regulatory Transparency and Openness  Initiative</vt:lpstr>
      <vt:lpstr>Guidance Documents</vt:lpstr>
      <vt:lpstr>Upcoming Documents</vt:lpstr>
      <vt:lpstr>Questions/comments</vt:lpstr>
    </vt:vector>
  </TitlesOfParts>
  <Company>US FDA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Melissa Torres</dc:creator>
  <cp:lastModifiedBy>Чурилова Мария Владимировна</cp:lastModifiedBy>
  <cp:revision>182</cp:revision>
  <cp:lastPrinted>2017-02-10T18:19:40Z</cp:lastPrinted>
  <dcterms:created xsi:type="dcterms:W3CDTF">2011-09-09T16:57:49Z</dcterms:created>
  <dcterms:modified xsi:type="dcterms:W3CDTF">2017-03-31T09:37:05Z</dcterms:modified>
</cp:coreProperties>
</file>