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charts/style2.xml" ContentType="application/vnd.ms-office.chart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charts/colors2.xml" ContentType="application/vnd.ms-office.chartcolorstyl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charts/colors1.xml" ContentType="application/vnd.ms-office.chartcolorstyl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 id="2147483732" r:id="rId2"/>
  </p:sldMasterIdLst>
  <p:notesMasterIdLst>
    <p:notesMasterId r:id="rId28"/>
  </p:notesMasterIdLst>
  <p:handoutMasterIdLst>
    <p:handoutMasterId r:id="rId29"/>
  </p:handoutMasterIdLst>
  <p:sldIdLst>
    <p:sldId id="364" r:id="rId3"/>
    <p:sldId id="385" r:id="rId4"/>
    <p:sldId id="386" r:id="rId5"/>
    <p:sldId id="387" r:id="rId6"/>
    <p:sldId id="388" r:id="rId7"/>
    <p:sldId id="389" r:id="rId8"/>
    <p:sldId id="390" r:id="rId9"/>
    <p:sldId id="333" r:id="rId10"/>
    <p:sldId id="391" r:id="rId11"/>
    <p:sldId id="392" r:id="rId12"/>
    <p:sldId id="347" r:id="rId13"/>
    <p:sldId id="393" r:id="rId14"/>
    <p:sldId id="394" r:id="rId15"/>
    <p:sldId id="395" r:id="rId16"/>
    <p:sldId id="396" r:id="rId17"/>
    <p:sldId id="398" r:id="rId18"/>
    <p:sldId id="399" r:id="rId19"/>
    <p:sldId id="400" r:id="rId20"/>
    <p:sldId id="401" r:id="rId21"/>
    <p:sldId id="402" r:id="rId22"/>
    <p:sldId id="403" r:id="rId23"/>
    <p:sldId id="404" r:id="rId24"/>
    <p:sldId id="405" r:id="rId25"/>
    <p:sldId id="406" r:id="rId26"/>
    <p:sldId id="365" r:id="rId27"/>
  </p:sldIdLst>
  <p:sldSz cx="9144000" cy="6858000" type="screen4x3"/>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CC"/>
    <a:srgbClr val="CCECFF"/>
    <a:srgbClr val="FF0000"/>
    <a:srgbClr val="0033CC"/>
    <a:srgbClr val="CC3300"/>
    <a:srgbClr val="CCFFFF"/>
    <a:srgbClr val="6A0F00"/>
    <a:srgbClr val="FF7C80"/>
    <a:srgbClr val="FF66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99513" autoAdjust="0"/>
  </p:normalViewPr>
  <p:slideViewPr>
    <p:cSldViewPr>
      <p:cViewPr>
        <p:scale>
          <a:sx n="86" d="100"/>
          <a:sy n="86" d="100"/>
        </p:scale>
        <p:origin x="-276" y="-9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3" d="100"/>
          <a:sy n="83" d="100"/>
        </p:scale>
        <p:origin x="-3067" y="-77"/>
      </p:cViewPr>
      <p:guideLst>
        <p:guide orient="horz" pos="3133"/>
        <p:guide pos="216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ButakovaTA\Documents\&#1086;&#1073;&#1086;&#1088;&#1091;&#1076;&#1086;&#1074;&#1072;&#1085;&#1080;&#1077;\&#1058;&#1086;&#1087;%2010%20&#1083;&#1091;&#1095;&#1096;&#1080;&#1093;%20&#1080;%20&#1093;&#1091;&#1076;&#1096;&#1080;&#1093;%20&#1088;&#1077;&#1075;&#1080;&#1086;&#1085;&#1086;&#1074;%20&#1087;&#1086;%20&#1085;&#1072;&#1075;&#1088;&#1091;&#1079;&#1082;&#1077;%202013%20&#1080;%202014%20&#1075;&#1075;.xlsx"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ButakovaTA\Documents\&#1086;&#1073;&#1086;&#1088;&#1091;&#1076;&#1086;&#1074;&#1072;&#1085;&#1080;&#1077;\&#1058;&#1086;&#1087;%2010%20&#1083;&#1091;&#1095;&#1096;&#1080;&#1093;%20&#1080;%20&#1093;&#1091;&#1076;&#1096;&#1080;&#1093;%20&#1088;&#1077;&#1075;&#1080;&#1086;&#1085;&#1086;&#1074;%20&#1087;&#1086;%20&#1085;&#1072;&#1075;&#1088;&#1091;&#1079;&#1082;&#1077;%202013%20&#1080;%202014%20&#1075;&#1075;.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____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lang val="ru-RU"/>
  <c:chart>
    <c:autoTitleDeleted val="1"/>
    <c:plotArea>
      <c:layout/>
      <c:barChart>
        <c:barDir val="col"/>
        <c:grouping val="clustered"/>
        <c:ser>
          <c:idx val="0"/>
          <c:order val="0"/>
          <c:spPr>
            <a:solidFill>
              <a:schemeClr val="accent1">
                <a:lumMod val="75000"/>
              </a:schemeClr>
            </a:solidFill>
            <a:ln>
              <a:solidFill>
                <a:schemeClr val="accent1">
                  <a:lumMod val="50000"/>
                </a:schemeClr>
              </a:solidFill>
            </a:ln>
            <a:effectLst/>
          </c:spPr>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'2014 г'!$B$7:$B$16</c:f>
              <c:strCache>
                <c:ptCount val="10"/>
                <c:pt idx="0">
                  <c:v>Ульяновская область</c:v>
                </c:pt>
                <c:pt idx="1">
                  <c:v>Красноярский край</c:v>
                </c:pt>
                <c:pt idx="2">
                  <c:v>Костромская область</c:v>
                </c:pt>
                <c:pt idx="3">
                  <c:v>Орловская область</c:v>
                </c:pt>
                <c:pt idx="4">
                  <c:v>Сахалинская область</c:v>
                </c:pt>
                <c:pt idx="5">
                  <c:v>Республика Мордовия</c:v>
                </c:pt>
                <c:pt idx="6">
                  <c:v>Московская область</c:v>
                </c:pt>
                <c:pt idx="7">
                  <c:v>Ямало-Ненецкий автономный округ</c:v>
                </c:pt>
                <c:pt idx="8">
                  <c:v>город Севастополь</c:v>
                </c:pt>
                <c:pt idx="9">
                  <c:v>Курганская область</c:v>
                </c:pt>
              </c:strCache>
            </c:strRef>
          </c:cat>
          <c:val>
            <c:numRef>
              <c:f>'2014 г'!$E$7:$E$16</c:f>
              <c:numCache>
                <c:formatCode>#,##0.0</c:formatCode>
                <c:ptCount val="10"/>
                <c:pt idx="0">
                  <c:v>2.8506849315068483</c:v>
                </c:pt>
                <c:pt idx="1">
                  <c:v>3.3231164383561644</c:v>
                </c:pt>
                <c:pt idx="2">
                  <c:v>3.3890410958904109</c:v>
                </c:pt>
                <c:pt idx="3">
                  <c:v>3.7744292237442925</c:v>
                </c:pt>
                <c:pt idx="4">
                  <c:v>3.8273972602739734</c:v>
                </c:pt>
                <c:pt idx="5">
                  <c:v>3.9689497716894984</c:v>
                </c:pt>
                <c:pt idx="6">
                  <c:v>4.3042465753424652</c:v>
                </c:pt>
                <c:pt idx="7">
                  <c:v>4.3890410958904118</c:v>
                </c:pt>
                <c:pt idx="8">
                  <c:v>5.0219178082191771</c:v>
                </c:pt>
                <c:pt idx="9">
                  <c:v>5.0328767123287674</c:v>
                </c:pt>
              </c:numCache>
            </c:numRef>
          </c:val>
        </c:ser>
        <c:dLbls/>
        <c:gapWidth val="219"/>
        <c:overlap val="-27"/>
        <c:axId val="84703104"/>
        <c:axId val="84704640"/>
      </c:barChart>
      <c:catAx>
        <c:axId val="84703104"/>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84704640"/>
        <c:crosses val="autoZero"/>
        <c:auto val="1"/>
        <c:lblAlgn val="ctr"/>
        <c:lblOffset val="100"/>
      </c:catAx>
      <c:valAx>
        <c:axId val="84704640"/>
        <c:scaling>
          <c:orientation val="minMax"/>
        </c:scaling>
        <c:axPos val="l"/>
        <c:majorGridlines>
          <c:spPr>
            <a:ln w="9525" cap="flat" cmpd="sng" algn="ctr">
              <a:solidFill>
                <a:schemeClr val="tx1">
                  <a:lumMod val="15000"/>
                  <a:lumOff val="85000"/>
                </a:schemeClr>
              </a:solidFill>
              <a:round/>
            </a:ln>
            <a:effectLst/>
          </c:spPr>
        </c:majorGridlines>
        <c:numFmt formatCode="#,##0.0" sourceLinked="1"/>
        <c:maj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84703104"/>
        <c:crosses val="autoZero"/>
        <c:crossBetween val="between"/>
      </c:valAx>
      <c:spPr>
        <a:noFill/>
        <a:ln>
          <a:noFill/>
        </a:ln>
        <a:effectLst/>
      </c:spPr>
    </c:plotArea>
    <c:plotVisOnly val="1"/>
    <c:dispBlanksAs val="gap"/>
  </c:chart>
  <c:spPr>
    <a:noFill/>
    <a:ln>
      <a:noFill/>
    </a:ln>
    <a:effectLst/>
  </c:spPr>
  <c:txPr>
    <a:bodyPr/>
    <a:lstStyle/>
    <a:p>
      <a:pPr>
        <a:defRPr/>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c:chart>
    <c:autoTitleDeleted val="1"/>
    <c:plotArea>
      <c:layout/>
      <c:barChart>
        <c:barDir val="col"/>
        <c:grouping val="clustered"/>
        <c:ser>
          <c:idx val="0"/>
          <c:order val="0"/>
          <c:spPr>
            <a:solidFill>
              <a:schemeClr val="accent1">
                <a:lumMod val="75000"/>
              </a:schemeClr>
            </a:solidFill>
            <a:ln>
              <a:solidFill>
                <a:schemeClr val="accent1">
                  <a:lumMod val="50000"/>
                </a:schemeClr>
              </a:solidFill>
            </a:ln>
            <a:effectLst/>
          </c:spPr>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'2014 г'!$B$19:$B$28</c:f>
              <c:strCache>
                <c:ptCount val="10"/>
                <c:pt idx="0">
                  <c:v>Республика Тыва</c:v>
                </c:pt>
                <c:pt idx="1">
                  <c:v>Республика Дагестан</c:v>
                </c:pt>
                <c:pt idx="2">
                  <c:v>Республика Алтай</c:v>
                </c:pt>
                <c:pt idx="3">
                  <c:v>Чукотский автономный округ</c:v>
                </c:pt>
                <c:pt idx="4">
                  <c:v>Кабардино-Балкарская Республика</c:v>
                </c:pt>
                <c:pt idx="5">
                  <c:v>Костромская область</c:v>
                </c:pt>
                <c:pt idx="6">
                  <c:v>Приморский край</c:v>
                </c:pt>
                <c:pt idx="7">
                  <c:v>Республика Калмыкия</c:v>
                </c:pt>
                <c:pt idx="8">
                  <c:v>Ненецкий автономный округ</c:v>
                </c:pt>
                <c:pt idx="9">
                  <c:v>Республика Северная Осетия</c:v>
                </c:pt>
              </c:strCache>
            </c:strRef>
          </c:cat>
          <c:val>
            <c:numRef>
              <c:f>'2014 г'!$E$19:$E$28</c:f>
              <c:numCache>
                <c:formatCode>#,##0.0</c:formatCode>
                <c:ptCount val="10"/>
                <c:pt idx="0">
                  <c:v>2.8561643835616435</c:v>
                </c:pt>
                <c:pt idx="1">
                  <c:v>3.4770007209805343</c:v>
                </c:pt>
                <c:pt idx="2">
                  <c:v>4.0675799086757971</c:v>
                </c:pt>
                <c:pt idx="3">
                  <c:v>4.131506849315068</c:v>
                </c:pt>
                <c:pt idx="4">
                  <c:v>4.4721461187214615</c:v>
                </c:pt>
                <c:pt idx="5">
                  <c:v>4.7448140900195686</c:v>
                </c:pt>
                <c:pt idx="6">
                  <c:v>4.7765015806111712</c:v>
                </c:pt>
                <c:pt idx="7">
                  <c:v>5.2164383561643826</c:v>
                </c:pt>
                <c:pt idx="8">
                  <c:v>5.3643835616438356</c:v>
                </c:pt>
                <c:pt idx="9">
                  <c:v>5.9260273972602739</c:v>
                </c:pt>
              </c:numCache>
            </c:numRef>
          </c:val>
        </c:ser>
        <c:dLbls/>
        <c:gapWidth val="219"/>
        <c:overlap val="-27"/>
        <c:axId val="87403136"/>
        <c:axId val="87409024"/>
      </c:barChart>
      <c:catAx>
        <c:axId val="87403136"/>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87409024"/>
        <c:crosses val="autoZero"/>
        <c:auto val="1"/>
        <c:lblAlgn val="ctr"/>
        <c:lblOffset val="100"/>
      </c:catAx>
      <c:valAx>
        <c:axId val="87409024"/>
        <c:scaling>
          <c:orientation val="minMax"/>
        </c:scaling>
        <c:axPos val="l"/>
        <c:majorGridlines>
          <c:spPr>
            <a:ln w="9525" cap="flat" cmpd="sng" algn="ctr">
              <a:solidFill>
                <a:schemeClr val="tx1">
                  <a:lumMod val="15000"/>
                  <a:lumOff val="85000"/>
                </a:schemeClr>
              </a:solidFill>
              <a:round/>
            </a:ln>
            <a:effectLst/>
          </c:spPr>
        </c:majorGridlines>
        <c:numFmt formatCode="#,##0.0" sourceLinked="1"/>
        <c:maj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87403136"/>
        <c:crosses val="autoZero"/>
        <c:crossBetween val="between"/>
      </c:valAx>
      <c:spPr>
        <a:noFill/>
        <a:ln>
          <a:noFill/>
        </a:ln>
        <a:effectLst/>
      </c:spPr>
    </c:plotArea>
    <c:plotVisOnly val="1"/>
    <c:dispBlanksAs val="gap"/>
  </c:chart>
  <c:spPr>
    <a:noFill/>
    <a:ln>
      <a:noFill/>
    </a:ln>
    <a:effectLst/>
  </c:spPr>
  <c:txPr>
    <a:bodyPr/>
    <a:lstStyle/>
    <a:p>
      <a:pPr>
        <a:defRPr/>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c:chart>
    <c:autoTitleDeleted val="1"/>
    <c:view3D>
      <c:depthPercent val="100"/>
      <c:rAngAx val="1"/>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9.5951612469799566E-2"/>
          <c:y val="2.1120458369539945E-2"/>
          <c:w val="0.90261458552355534"/>
          <c:h val="0.4114438197886689"/>
        </c:manualLayout>
      </c:layout>
      <c:bar3DChart>
        <c:barDir val="col"/>
        <c:grouping val="clustered"/>
        <c:ser>
          <c:idx val="0"/>
          <c:order val="0"/>
          <c:tx>
            <c:strRef>
              <c:f>Лист1!$B$1</c:f>
              <c:strCache>
                <c:ptCount val="1"/>
                <c:pt idx="0">
                  <c:v> Доля больных с ОКС, которым выполнен тромболизис (на догоспитальном и госпитальном этапах); Целевые показатели  20-25%</c:v>
                </c:pt>
              </c:strCache>
            </c:strRef>
          </c:tx>
          <c:spPr>
            <a:solidFill>
              <a:srgbClr val="0070C0"/>
            </a:solidFill>
            <a:ln>
              <a:noFill/>
            </a:ln>
            <a:effectLst/>
            <a:sp3d/>
          </c:spPr>
          <c:dLbls>
            <c:dLbl>
              <c:idx val="1"/>
              <c:layout>
                <c:manualLayout>
                  <c:x val="4.3727923710955904E-3"/>
                  <c:y val="-1.808915818470317E-2"/>
                </c:manualLayout>
              </c:layout>
              <c:showVal val="1"/>
              <c:extLst>
                <c:ext xmlns:c15="http://schemas.microsoft.com/office/drawing/2012/chart" uri="{CE6537A1-D6FC-4f65-9D91-7224C49458BB}">
                  <c15:layout/>
                </c:ext>
              </c:extLst>
            </c:dLbl>
            <c:dLbl>
              <c:idx val="2"/>
              <c:layout>
                <c:manualLayout>
                  <c:x val="1.0203182199223042E-2"/>
                  <c:y val="-1.3566868638527347E-2"/>
                </c:manualLayout>
              </c:layout>
              <c:showVal val="1"/>
              <c:extLst>
                <c:ext xmlns:c15="http://schemas.microsoft.com/office/drawing/2012/chart" uri="{CE6537A1-D6FC-4f65-9D91-7224C49458BB}">
                  <c15:layout/>
                </c:ext>
              </c:extLst>
            </c:dLbl>
            <c:dLbl>
              <c:idx val="3"/>
              <c:layout>
                <c:manualLayout>
                  <c:x val="5.8303898281274521E-3"/>
                  <c:y val="-9.0445790923515609E-3"/>
                </c:manualLayout>
              </c:layout>
              <c:showVal val="1"/>
              <c:extLst>
                <c:ext xmlns:c15="http://schemas.microsoft.com/office/drawing/2012/chart" uri="{CE6537A1-D6FC-4f65-9D91-7224C49458BB}">
                  <c15:layout/>
                </c:ext>
              </c:extLst>
            </c:dLbl>
            <c:dLbl>
              <c:idx val="5"/>
              <c:layout>
                <c:manualLayout>
                  <c:x val="7.2879872851593173E-3"/>
                  <c:y val="-2.2611447730878915E-3"/>
                </c:manualLayout>
              </c:layout>
              <c:showVal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Лист1!$A$2:$A$7</c:f>
              <c:strCache>
                <c:ptCount val="6"/>
                <c:pt idx="0">
                  <c:v>Еврейская автономная область</c:v>
                </c:pt>
                <c:pt idx="1">
                  <c:v>Карачаево-Черкесская Республика</c:v>
                </c:pt>
                <c:pt idx="2">
                  <c:v>Республика Северная Осетия- Алания</c:v>
                </c:pt>
                <c:pt idx="3">
                  <c:v>Псковская область</c:v>
                </c:pt>
                <c:pt idx="4">
                  <c:v>Брянская область</c:v>
                </c:pt>
                <c:pt idx="5">
                  <c:v>Удмуртская Республика</c:v>
                </c:pt>
              </c:strCache>
            </c:strRef>
          </c:cat>
          <c:val>
            <c:numRef>
              <c:f>Лист1!$B$2:$B$7</c:f>
              <c:numCache>
                <c:formatCode>General</c:formatCode>
                <c:ptCount val="6"/>
                <c:pt idx="0">
                  <c:v>6.6</c:v>
                </c:pt>
                <c:pt idx="1">
                  <c:v>7.1</c:v>
                </c:pt>
                <c:pt idx="2">
                  <c:v>12.8</c:v>
                </c:pt>
                <c:pt idx="3">
                  <c:v>15.8</c:v>
                </c:pt>
                <c:pt idx="4">
                  <c:v>18.100000000000001</c:v>
                </c:pt>
                <c:pt idx="5">
                  <c:v>19.899999999999999</c:v>
                </c:pt>
              </c:numCache>
            </c:numRef>
          </c:val>
        </c:ser>
        <c:ser>
          <c:idx val="1"/>
          <c:order val="1"/>
          <c:tx>
            <c:strRef>
              <c:f>Лист1!$C$1</c:f>
              <c:strCache>
                <c:ptCount val="1"/>
                <c:pt idx="0">
                  <c:v> Доля больных с ОКС, которым выполнены чрескожные коронарные вмешательства (с подъемом и без подъема сегмента ST); Целевые показатели20-25%</c:v>
                </c:pt>
              </c:strCache>
            </c:strRef>
          </c:tx>
          <c:spPr>
            <a:solidFill>
              <a:schemeClr val="accent2"/>
            </a:solidFill>
            <a:ln>
              <a:noFill/>
            </a:ln>
            <a:effectLst/>
            <a:sp3d/>
          </c:spPr>
          <c:dLbls>
            <c:dLbl>
              <c:idx val="0"/>
              <c:layout>
                <c:manualLayout>
                  <c:x val="1.1660779656254859E-2"/>
                  <c:y val="-2.2611447730878913E-2"/>
                </c:manualLayout>
              </c:layout>
              <c:showVal val="1"/>
              <c:extLst>
                <c:ext xmlns:c15="http://schemas.microsoft.com/office/drawing/2012/chart" uri="{CE6537A1-D6FC-4f65-9D91-7224C49458BB}">
                  <c15:layout/>
                </c:ext>
              </c:extLst>
            </c:dLbl>
            <c:dLbl>
              <c:idx val="1"/>
              <c:layout>
                <c:manualLayout>
                  <c:x val="1.8948766941414275E-2"/>
                  <c:y val="-6.7834343192636733E-3"/>
                </c:manualLayout>
              </c:layout>
              <c:showVal val="1"/>
              <c:extLst>
                <c:ext xmlns:c15="http://schemas.microsoft.com/office/drawing/2012/chart" uri="{CE6537A1-D6FC-4f65-9D91-7224C49458BB}">
                  <c15:layout/>
                </c:ext>
              </c:extLst>
            </c:dLbl>
            <c:dLbl>
              <c:idx val="2"/>
              <c:layout>
                <c:manualLayout>
                  <c:x val="1.3118377113286769E-2"/>
                  <c:y val="-2.2611447730878915E-3"/>
                </c:manualLayout>
              </c:layout>
              <c:showVal val="1"/>
              <c:extLst>
                <c:ext xmlns:c15="http://schemas.microsoft.com/office/drawing/2012/chart" uri="{CE6537A1-D6FC-4f65-9D91-7224C49458BB}">
                  <c15:layout/>
                </c:ext>
              </c:extLst>
            </c:dLbl>
            <c:dLbl>
              <c:idx val="3"/>
              <c:layout>
                <c:manualLayout>
                  <c:x val="1.8948766941414223E-2"/>
                  <c:y val="-6.7834343192636733E-3"/>
                </c:manualLayout>
              </c:layout>
              <c:showVal val="1"/>
              <c:extLst>
                <c:ext xmlns:c15="http://schemas.microsoft.com/office/drawing/2012/chart" uri="{CE6537A1-D6FC-4f65-9D91-7224C49458BB}">
                  <c15:layout/>
                </c:ext>
              </c:extLst>
            </c:dLbl>
            <c:dLbl>
              <c:idx val="4"/>
              <c:layout>
                <c:manualLayout>
                  <c:x val="1.60335720273505E-2"/>
                  <c:y val="-9.0445790923515609E-3"/>
                </c:manualLayout>
              </c:layout>
              <c:showVal val="1"/>
              <c:extLst>
                <c:ext xmlns:c15="http://schemas.microsoft.com/office/drawing/2012/chart" uri="{CE6537A1-D6FC-4f65-9D91-7224C49458BB}">
                  <c15:layout/>
                </c:ext>
              </c:extLst>
            </c:dLbl>
            <c:dLbl>
              <c:idx val="5"/>
              <c:layout>
                <c:manualLayout>
                  <c:x val="1.8948766941414119E-2"/>
                  <c:y val="-9.0445790923515609E-3"/>
                </c:manualLayout>
              </c:layout>
              <c:showVal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Лист1!$A$2:$A$7</c:f>
              <c:strCache>
                <c:ptCount val="6"/>
                <c:pt idx="0">
                  <c:v>Еврейская автономная область</c:v>
                </c:pt>
                <c:pt idx="1">
                  <c:v>Карачаево-Черкесская Республика</c:v>
                </c:pt>
                <c:pt idx="2">
                  <c:v>Республика Северная Осетия- Алания</c:v>
                </c:pt>
                <c:pt idx="3">
                  <c:v>Псковская область</c:v>
                </c:pt>
                <c:pt idx="4">
                  <c:v>Брянская область</c:v>
                </c:pt>
                <c:pt idx="5">
                  <c:v>Удмуртская Республика</c:v>
                </c:pt>
              </c:strCache>
            </c:strRef>
          </c:cat>
          <c:val>
            <c:numRef>
              <c:f>Лист1!$C$2:$C$7</c:f>
              <c:numCache>
                <c:formatCode>General</c:formatCode>
                <c:ptCount val="6"/>
                <c:pt idx="0">
                  <c:v>0</c:v>
                </c:pt>
                <c:pt idx="1">
                  <c:v>6.8</c:v>
                </c:pt>
                <c:pt idx="2">
                  <c:v>2.1</c:v>
                </c:pt>
                <c:pt idx="3">
                  <c:v>14.6</c:v>
                </c:pt>
                <c:pt idx="4">
                  <c:v>3.6</c:v>
                </c:pt>
                <c:pt idx="5">
                  <c:v>1</c:v>
                </c:pt>
              </c:numCache>
            </c:numRef>
          </c:val>
        </c:ser>
        <c:dLbls/>
        <c:shape val="box"/>
        <c:axId val="183785728"/>
        <c:axId val="183808000"/>
        <c:axId val="0"/>
      </c:bar3DChart>
      <c:catAx>
        <c:axId val="183785728"/>
        <c:scaling>
          <c:orientation val="minMax"/>
        </c:scaling>
        <c:axPos val="b"/>
        <c:numFmt formatCode="General" sourceLinked="1"/>
        <c:maj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183808000"/>
        <c:crosses val="autoZero"/>
        <c:auto val="1"/>
        <c:lblAlgn val="ctr"/>
        <c:lblOffset val="100"/>
      </c:catAx>
      <c:valAx>
        <c:axId val="183808000"/>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183785728"/>
        <c:crosses val="autoZero"/>
        <c:crossBetween val="between"/>
      </c:valAx>
      <c:spPr>
        <a:noFill/>
        <a:ln w="25400">
          <a:noFill/>
        </a:ln>
        <a:effectLst/>
      </c:spPr>
    </c:plotArea>
    <c:legend>
      <c:legendPos val="b"/>
      <c:layout>
        <c:manualLayout>
          <c:xMode val="edge"/>
          <c:yMode val="edge"/>
          <c:x val="1.6108747329268282E-2"/>
          <c:y val="0.79206023446137142"/>
          <c:w val="0.97523335331886918"/>
          <c:h val="0.16963512391166388"/>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chart>
  <c:spPr>
    <a:noFill/>
    <a:ln>
      <a:noFill/>
    </a:ln>
    <a:effectLst/>
  </c:spPr>
  <c:txPr>
    <a:bodyPr/>
    <a:lstStyle/>
    <a:p>
      <a:pPr>
        <a:defRPr/>
      </a:pPr>
      <a:endParaRPr lang="ru-RU"/>
    </a:p>
  </c:txPr>
  <c:externalData r:id="rId1"/>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0.16529</cdr:x>
      <cdr:y>0.0595</cdr:y>
    </cdr:from>
    <cdr:to>
      <cdr:x>0.23967</cdr:x>
      <cdr:y>0.12329</cdr:y>
    </cdr:to>
    <cdr:sp macro="" textlink="">
      <cdr:nvSpPr>
        <cdr:cNvPr id="2" name="Прямоугольник 1"/>
        <cdr:cNvSpPr/>
      </cdr:nvSpPr>
      <cdr:spPr>
        <a:xfrm xmlns:a="http://schemas.openxmlformats.org/drawingml/2006/main">
          <a:off x="1440166" y="312767"/>
          <a:ext cx="648066" cy="335305"/>
        </a:xfrm>
        <a:prstGeom xmlns:a="http://schemas.openxmlformats.org/drawingml/2006/main" prst="rect">
          <a:avLst/>
        </a:prstGeom>
        <a:solidFill xmlns:a="http://schemas.openxmlformats.org/drawingml/2006/main">
          <a:srgbClr val="0070C0"/>
        </a:solidFill>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ru-RU" b="1" dirty="0" smtClean="0">
              <a:latin typeface="Times New Roman" panose="02020603050405020304" pitchFamily="18" charset="0"/>
              <a:cs typeface="Times New Roman" panose="02020603050405020304" pitchFamily="18" charset="0"/>
            </a:rPr>
            <a:t>ТЛТ</a:t>
          </a:r>
          <a:endParaRPr lang="ru-RU" b="1" dirty="0">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0.16529</cdr:x>
      <cdr:y>0.13389</cdr:y>
    </cdr:from>
    <cdr:to>
      <cdr:x>0.23967</cdr:x>
      <cdr:y>0.19178</cdr:y>
    </cdr:to>
    <cdr:sp macro="" textlink="">
      <cdr:nvSpPr>
        <cdr:cNvPr id="3" name="Прямоугольник 2"/>
        <cdr:cNvSpPr/>
      </cdr:nvSpPr>
      <cdr:spPr>
        <a:xfrm xmlns:a="http://schemas.openxmlformats.org/drawingml/2006/main">
          <a:off x="1440166" y="703805"/>
          <a:ext cx="648066" cy="304308"/>
        </a:xfrm>
        <a:prstGeom xmlns:a="http://schemas.openxmlformats.org/drawingml/2006/main" prst="rect">
          <a:avLst/>
        </a:prstGeom>
        <a:solidFill xmlns:a="http://schemas.openxmlformats.org/drawingml/2006/main">
          <a:schemeClr val="accent2"/>
        </a:solidFill>
      </cdr:spPr>
      <cdr:style>
        <a:lnRef xmlns:a="http://schemas.openxmlformats.org/drawingml/2006/main" idx="1">
          <a:schemeClr val="accent2"/>
        </a:lnRef>
        <a:fillRef xmlns:a="http://schemas.openxmlformats.org/drawingml/2006/main" idx="3">
          <a:schemeClr val="accent2"/>
        </a:fillRef>
        <a:effectRef xmlns:a="http://schemas.openxmlformats.org/drawingml/2006/main" idx="2">
          <a:schemeClr val="accent2"/>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ru-RU" b="1" dirty="0" smtClean="0">
              <a:latin typeface="Times New Roman" panose="02020603050405020304" pitchFamily="18" charset="0"/>
              <a:cs typeface="Times New Roman" panose="02020603050405020304" pitchFamily="18" charset="0"/>
            </a:rPr>
            <a:t>ЧКВ</a:t>
          </a:r>
          <a:endParaRPr lang="ru-RU" b="1" dirty="0">
            <a:latin typeface="Times New Roman" panose="02020603050405020304" pitchFamily="18" charset="0"/>
            <a:cs typeface="Times New Roman" panose="02020603050405020304" pitchFamily="18"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7365"/>
          </a:xfrm>
          <a:prstGeom prst="rect">
            <a:avLst/>
          </a:prstGeom>
        </p:spPr>
        <p:txBody>
          <a:bodyPr vert="horz" lIns="91309" tIns="45655" rIns="91309" bIns="45655" rtlCol="0"/>
          <a:lstStyle>
            <a:lvl1pPr algn="l">
              <a:defRPr sz="1200"/>
            </a:lvl1pPr>
          </a:lstStyle>
          <a:p>
            <a:endParaRPr lang="ru-RU"/>
          </a:p>
        </p:txBody>
      </p:sp>
      <p:sp>
        <p:nvSpPr>
          <p:cNvPr id="3" name="Дата 2"/>
          <p:cNvSpPr>
            <a:spLocks noGrp="1"/>
          </p:cNvSpPr>
          <p:nvPr>
            <p:ph type="dt" sz="quarter" idx="1"/>
          </p:nvPr>
        </p:nvSpPr>
        <p:spPr>
          <a:xfrm>
            <a:off x="3884614" y="0"/>
            <a:ext cx="2971800" cy="497365"/>
          </a:xfrm>
          <a:prstGeom prst="rect">
            <a:avLst/>
          </a:prstGeom>
        </p:spPr>
        <p:txBody>
          <a:bodyPr vert="horz" lIns="91309" tIns="45655" rIns="91309" bIns="45655" rtlCol="0"/>
          <a:lstStyle>
            <a:lvl1pPr algn="r">
              <a:defRPr sz="1200"/>
            </a:lvl1pPr>
          </a:lstStyle>
          <a:p>
            <a:fld id="{2695E72F-0004-4388-8F4C-67C84D032F8E}" type="datetimeFigureOut">
              <a:rPr lang="ru-RU" smtClean="0"/>
              <a:pPr/>
              <a:t>29.09.2015</a:t>
            </a:fld>
            <a:endParaRPr lang="ru-RU"/>
          </a:p>
        </p:txBody>
      </p:sp>
      <p:sp>
        <p:nvSpPr>
          <p:cNvPr id="4" name="Нижний колонтитул 3"/>
          <p:cNvSpPr>
            <a:spLocks noGrp="1"/>
          </p:cNvSpPr>
          <p:nvPr>
            <p:ph type="ftr" sz="quarter" idx="2"/>
          </p:nvPr>
        </p:nvSpPr>
        <p:spPr>
          <a:xfrm>
            <a:off x="0" y="9448185"/>
            <a:ext cx="2971800" cy="497365"/>
          </a:xfrm>
          <a:prstGeom prst="rect">
            <a:avLst/>
          </a:prstGeom>
        </p:spPr>
        <p:txBody>
          <a:bodyPr vert="horz" lIns="91309" tIns="45655" rIns="91309" bIns="45655" rtlCol="0" anchor="b"/>
          <a:lstStyle>
            <a:lvl1pPr algn="l">
              <a:defRPr sz="1200"/>
            </a:lvl1pPr>
          </a:lstStyle>
          <a:p>
            <a:endParaRPr lang="ru-RU"/>
          </a:p>
        </p:txBody>
      </p:sp>
      <p:sp>
        <p:nvSpPr>
          <p:cNvPr id="5" name="Номер слайда 4"/>
          <p:cNvSpPr>
            <a:spLocks noGrp="1"/>
          </p:cNvSpPr>
          <p:nvPr>
            <p:ph type="sldNum" sz="quarter" idx="3"/>
          </p:nvPr>
        </p:nvSpPr>
        <p:spPr>
          <a:xfrm>
            <a:off x="3884614" y="9448185"/>
            <a:ext cx="2971800" cy="497365"/>
          </a:xfrm>
          <a:prstGeom prst="rect">
            <a:avLst/>
          </a:prstGeom>
        </p:spPr>
        <p:txBody>
          <a:bodyPr vert="horz" lIns="91309" tIns="45655" rIns="91309" bIns="45655" rtlCol="0" anchor="b"/>
          <a:lstStyle>
            <a:lvl1pPr algn="r">
              <a:defRPr sz="1200"/>
            </a:lvl1pPr>
          </a:lstStyle>
          <a:p>
            <a:fld id="{8FB6598B-7D94-43FB-9FBF-632D67C5CFD5}" type="slidenum">
              <a:rPr lang="ru-RU" smtClean="0"/>
              <a:pPr/>
              <a:t>‹#›</a:t>
            </a:fld>
            <a:endParaRPr lang="ru-RU"/>
          </a:p>
        </p:txBody>
      </p:sp>
    </p:spTree>
    <p:extLst>
      <p:ext uri="{BB962C8B-B14F-4D97-AF65-F5344CB8AC3E}">
        <p14:creationId xmlns:p14="http://schemas.microsoft.com/office/powerpoint/2010/main" xmlns="" val="1600374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6888"/>
          </a:xfrm>
          <a:prstGeom prst="rect">
            <a:avLst/>
          </a:prstGeom>
        </p:spPr>
        <p:txBody>
          <a:bodyPr vert="horz" lIns="91309" tIns="45655" rIns="91309" bIns="45655" rtlCol="0"/>
          <a:lstStyle>
            <a:lvl1pPr algn="l">
              <a:defRPr sz="1200"/>
            </a:lvl1pPr>
          </a:lstStyle>
          <a:p>
            <a:endParaRPr lang="ru-RU"/>
          </a:p>
        </p:txBody>
      </p:sp>
      <p:sp>
        <p:nvSpPr>
          <p:cNvPr id="3" name="Дата 2"/>
          <p:cNvSpPr>
            <a:spLocks noGrp="1"/>
          </p:cNvSpPr>
          <p:nvPr>
            <p:ph type="dt" idx="1"/>
          </p:nvPr>
        </p:nvSpPr>
        <p:spPr>
          <a:xfrm>
            <a:off x="3884614" y="0"/>
            <a:ext cx="2971800" cy="496888"/>
          </a:xfrm>
          <a:prstGeom prst="rect">
            <a:avLst/>
          </a:prstGeom>
        </p:spPr>
        <p:txBody>
          <a:bodyPr vert="horz" lIns="91309" tIns="45655" rIns="91309" bIns="45655" rtlCol="0"/>
          <a:lstStyle>
            <a:lvl1pPr algn="r">
              <a:defRPr sz="1200"/>
            </a:lvl1pPr>
          </a:lstStyle>
          <a:p>
            <a:fld id="{50533E26-8204-4D51-B717-5676376E12D2}" type="datetimeFigureOut">
              <a:rPr lang="ru-RU" smtClean="0"/>
              <a:pPr/>
              <a:t>29.09.2015</a:t>
            </a:fld>
            <a:endParaRPr lang="ru-RU"/>
          </a:p>
        </p:txBody>
      </p:sp>
      <p:sp>
        <p:nvSpPr>
          <p:cNvPr id="4" name="Образ слайда 3"/>
          <p:cNvSpPr>
            <a:spLocks noGrp="1" noRot="1" noChangeAspect="1"/>
          </p:cNvSpPr>
          <p:nvPr>
            <p:ph type="sldImg" idx="2"/>
          </p:nvPr>
        </p:nvSpPr>
        <p:spPr>
          <a:xfrm>
            <a:off x="941388" y="746125"/>
            <a:ext cx="4975225" cy="3730625"/>
          </a:xfrm>
          <a:prstGeom prst="rect">
            <a:avLst/>
          </a:prstGeom>
          <a:noFill/>
          <a:ln w="12700">
            <a:solidFill>
              <a:prstClr val="black"/>
            </a:solidFill>
          </a:ln>
        </p:spPr>
        <p:txBody>
          <a:bodyPr vert="horz" lIns="91309" tIns="45655" rIns="91309" bIns="45655" rtlCol="0" anchor="ctr"/>
          <a:lstStyle/>
          <a:p>
            <a:endParaRPr lang="ru-RU"/>
          </a:p>
        </p:txBody>
      </p:sp>
      <p:sp>
        <p:nvSpPr>
          <p:cNvPr id="5" name="Заметки 4"/>
          <p:cNvSpPr>
            <a:spLocks noGrp="1"/>
          </p:cNvSpPr>
          <p:nvPr>
            <p:ph type="body" sz="quarter" idx="3"/>
          </p:nvPr>
        </p:nvSpPr>
        <p:spPr>
          <a:xfrm>
            <a:off x="685801" y="4724400"/>
            <a:ext cx="5486400" cy="4476750"/>
          </a:xfrm>
          <a:prstGeom prst="rect">
            <a:avLst/>
          </a:prstGeom>
        </p:spPr>
        <p:txBody>
          <a:bodyPr vert="horz" lIns="91309" tIns="45655" rIns="91309" bIns="45655"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8800"/>
            <a:ext cx="2971800" cy="496888"/>
          </a:xfrm>
          <a:prstGeom prst="rect">
            <a:avLst/>
          </a:prstGeom>
        </p:spPr>
        <p:txBody>
          <a:bodyPr vert="horz" lIns="91309" tIns="45655" rIns="91309" bIns="45655" rtlCol="0" anchor="b"/>
          <a:lstStyle>
            <a:lvl1pPr algn="l">
              <a:defRPr sz="1200"/>
            </a:lvl1pPr>
          </a:lstStyle>
          <a:p>
            <a:endParaRPr lang="ru-RU"/>
          </a:p>
        </p:txBody>
      </p:sp>
      <p:sp>
        <p:nvSpPr>
          <p:cNvPr id="7" name="Номер слайда 6"/>
          <p:cNvSpPr>
            <a:spLocks noGrp="1"/>
          </p:cNvSpPr>
          <p:nvPr>
            <p:ph type="sldNum" sz="quarter" idx="5"/>
          </p:nvPr>
        </p:nvSpPr>
        <p:spPr>
          <a:xfrm>
            <a:off x="3884614" y="9448800"/>
            <a:ext cx="2971800" cy="496888"/>
          </a:xfrm>
          <a:prstGeom prst="rect">
            <a:avLst/>
          </a:prstGeom>
        </p:spPr>
        <p:txBody>
          <a:bodyPr vert="horz" lIns="91309" tIns="45655" rIns="91309" bIns="45655" rtlCol="0" anchor="b"/>
          <a:lstStyle>
            <a:lvl1pPr algn="r">
              <a:defRPr sz="1200"/>
            </a:lvl1pPr>
          </a:lstStyle>
          <a:p>
            <a:fld id="{B544D9F5-3676-48A6-B5DF-3F4DF1123416}" type="slidenum">
              <a:rPr lang="ru-RU" smtClean="0"/>
              <a:pPr/>
              <a:t>‹#›</a:t>
            </a:fld>
            <a:endParaRPr lang="ru-RU"/>
          </a:p>
        </p:txBody>
      </p:sp>
    </p:spTree>
    <p:extLst>
      <p:ext uri="{BB962C8B-B14F-4D97-AF65-F5344CB8AC3E}">
        <p14:creationId xmlns:p14="http://schemas.microsoft.com/office/powerpoint/2010/main" xmlns="" val="334216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544D9F5-3676-48A6-B5DF-3F4DF1123416}" type="slidenum">
              <a:rPr lang="ru-RU" smtClean="0"/>
              <a:pPr/>
              <a:t>1</a:t>
            </a:fld>
            <a:endParaRPr lang="ru-RU"/>
          </a:p>
        </p:txBody>
      </p:sp>
    </p:spTree>
    <p:extLst>
      <p:ext uri="{BB962C8B-B14F-4D97-AF65-F5344CB8AC3E}">
        <p14:creationId xmlns:p14="http://schemas.microsoft.com/office/powerpoint/2010/main" xmlns="" val="8925430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42975" y="746125"/>
            <a:ext cx="4972050" cy="3729038"/>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9000F61F-795E-4AD7-A6EE-912655DD9C9A}" type="slidenum">
              <a:rPr lang="ru-RU" smtClean="0"/>
              <a:pPr>
                <a:defRPr/>
              </a:pPr>
              <a:t>24</a:t>
            </a:fld>
            <a:endParaRPr lang="ru-RU"/>
          </a:p>
        </p:txBody>
      </p:sp>
    </p:spTree>
    <p:extLst>
      <p:ext uri="{BB962C8B-B14F-4D97-AF65-F5344CB8AC3E}">
        <p14:creationId xmlns:p14="http://schemas.microsoft.com/office/powerpoint/2010/main" xmlns="" val="324879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544D9F5-3676-48A6-B5DF-3F4DF1123416}" type="slidenum">
              <a:rPr lang="ru-RU" smtClean="0"/>
              <a:pPr/>
              <a:t>25</a:t>
            </a:fld>
            <a:endParaRPr lang="ru-RU"/>
          </a:p>
        </p:txBody>
      </p:sp>
    </p:spTree>
    <p:extLst>
      <p:ext uri="{BB962C8B-B14F-4D97-AF65-F5344CB8AC3E}">
        <p14:creationId xmlns:p14="http://schemas.microsoft.com/office/powerpoint/2010/main" xmlns="" val="254810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p:cNvSpPr>
            <a:spLocks noGrp="1" noRot="1" noChangeAspect="1" noTextEdit="1"/>
          </p:cNvSpPr>
          <p:nvPr>
            <p:ph type="sldImg"/>
          </p:nvPr>
        </p:nvSpPr>
        <p:spPr>
          <a:ln/>
        </p:spPr>
      </p:sp>
      <p:sp>
        <p:nvSpPr>
          <p:cNvPr id="34819" name="Заметки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just"/>
            <a:r>
              <a:rPr lang="ru-RU" altLang="ru-RU" smtClean="0"/>
              <a:t>     В статье представлено  18 полномочий органов государственной власти субъектов Российской Федерации в сфере охраны здоровья. Это - организация  оказания населению субъекта РФ всех видов медицинской помощи, создание условий для развития медицинской помощи и обеспечении её доступности для граждан и важнейшая функция региональных органов управления в сфере здравоохранения - защита прав человека в сфере охраны здоровья.</a:t>
            </a:r>
          </a:p>
          <a:p>
            <a:endParaRPr lang="ru-RU" altLang="ru-RU" smtClean="0"/>
          </a:p>
          <a:p>
            <a:r>
              <a:rPr lang="ru-RU" altLang="ru-RU" smtClean="0"/>
              <a:t>     Минздравом России совместно с Росздравнадзором уделяется особое внимание вопросам снижения смертности в регионах. </a:t>
            </a:r>
          </a:p>
          <a:p>
            <a:r>
              <a:rPr lang="ru-RU" altLang="ru-RU" smtClean="0"/>
              <a:t>Так, по данным Федеральной службы государственной статистики за 7 месяцев 2015 года отмечается увеличение показателя общей смертности по Российской Федерации по сравнению с аналогичным периодом 2014 года на 1.6% (с 13,2 в 2014 г. до 13,5 в 2015). </a:t>
            </a:r>
          </a:p>
        </p:txBody>
      </p:sp>
      <p:sp>
        <p:nvSpPr>
          <p:cNvPr id="34820"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4847" indent="-285499" eaLnBrk="0" hangingPunct="0">
              <a:spcBef>
                <a:spcPct val="30000"/>
              </a:spcBef>
              <a:defRPr sz="1200">
                <a:solidFill>
                  <a:schemeClr val="tx1"/>
                </a:solidFill>
                <a:latin typeface="Times New Roman" panose="02020603050405020304" pitchFamily="18" charset="0"/>
              </a:defRPr>
            </a:lvl2pPr>
            <a:lvl3pPr marL="1146778" indent="-228080" eaLnBrk="0" hangingPunct="0">
              <a:spcBef>
                <a:spcPct val="30000"/>
              </a:spcBef>
              <a:defRPr sz="1200">
                <a:solidFill>
                  <a:schemeClr val="tx1"/>
                </a:solidFill>
                <a:latin typeface="Times New Roman" panose="02020603050405020304" pitchFamily="18" charset="0"/>
              </a:defRPr>
            </a:lvl3pPr>
            <a:lvl4pPr marL="1606126" indent="-228080" eaLnBrk="0" hangingPunct="0">
              <a:spcBef>
                <a:spcPct val="30000"/>
              </a:spcBef>
              <a:defRPr sz="1200">
                <a:solidFill>
                  <a:schemeClr val="tx1"/>
                </a:solidFill>
                <a:latin typeface="Times New Roman" panose="02020603050405020304" pitchFamily="18" charset="0"/>
              </a:defRPr>
            </a:lvl4pPr>
            <a:lvl5pPr marL="2065475" indent="-228080" eaLnBrk="0" hangingPunct="0">
              <a:spcBef>
                <a:spcPct val="30000"/>
              </a:spcBef>
              <a:defRPr sz="1200">
                <a:solidFill>
                  <a:schemeClr val="tx1"/>
                </a:solidFill>
                <a:latin typeface="Times New Roman" panose="02020603050405020304" pitchFamily="18" charset="0"/>
              </a:defRPr>
            </a:lvl5pPr>
            <a:lvl6pPr marL="2524824" indent="-228080" eaLnBrk="0" fontAlgn="base" hangingPunct="0">
              <a:spcBef>
                <a:spcPct val="30000"/>
              </a:spcBef>
              <a:spcAft>
                <a:spcPct val="0"/>
              </a:spcAft>
              <a:defRPr sz="1200">
                <a:solidFill>
                  <a:schemeClr val="tx1"/>
                </a:solidFill>
                <a:latin typeface="Times New Roman" panose="02020603050405020304" pitchFamily="18" charset="0"/>
              </a:defRPr>
            </a:lvl6pPr>
            <a:lvl7pPr marL="2984173" indent="-228080" eaLnBrk="0" fontAlgn="base" hangingPunct="0">
              <a:spcBef>
                <a:spcPct val="30000"/>
              </a:spcBef>
              <a:spcAft>
                <a:spcPct val="0"/>
              </a:spcAft>
              <a:defRPr sz="1200">
                <a:solidFill>
                  <a:schemeClr val="tx1"/>
                </a:solidFill>
                <a:latin typeface="Times New Roman" panose="02020603050405020304" pitchFamily="18" charset="0"/>
              </a:defRPr>
            </a:lvl7pPr>
            <a:lvl8pPr marL="3443522" indent="-228080" eaLnBrk="0" fontAlgn="base" hangingPunct="0">
              <a:spcBef>
                <a:spcPct val="30000"/>
              </a:spcBef>
              <a:spcAft>
                <a:spcPct val="0"/>
              </a:spcAft>
              <a:defRPr sz="1200">
                <a:solidFill>
                  <a:schemeClr val="tx1"/>
                </a:solidFill>
                <a:latin typeface="Times New Roman" panose="02020603050405020304" pitchFamily="18" charset="0"/>
              </a:defRPr>
            </a:lvl8pPr>
            <a:lvl9pPr marL="3902871" indent="-22808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C5825D3A-82B3-4D45-BC82-942FB699A365}" type="slidenum">
              <a:rPr lang="ru-RU" altLang="ru-RU"/>
              <a:pPr eaLnBrk="1" hangingPunct="1">
                <a:spcBef>
                  <a:spcPct val="0"/>
                </a:spcBef>
              </a:pPr>
              <a:t>2</a:t>
            </a:fld>
            <a:endParaRPr lang="ru-RU" altLang="ru-RU"/>
          </a:p>
        </p:txBody>
      </p:sp>
    </p:spTree>
    <p:extLst>
      <p:ext uri="{BB962C8B-B14F-4D97-AF65-F5344CB8AC3E}">
        <p14:creationId xmlns:p14="http://schemas.microsoft.com/office/powerpoint/2010/main" xmlns="" val="527028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раз слайда 1"/>
          <p:cNvSpPr>
            <a:spLocks noGrp="1" noRot="1" noChangeAspect="1" noTextEdit="1"/>
          </p:cNvSpPr>
          <p:nvPr>
            <p:ph type="sldImg"/>
          </p:nvPr>
        </p:nvSpPr>
        <p:spPr>
          <a:ln/>
        </p:spPr>
      </p:sp>
      <p:sp>
        <p:nvSpPr>
          <p:cNvPr id="35843" name="Заметки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ru-RU" altLang="ru-RU" b="1" smtClean="0"/>
              <a:t>Наиболее высокий показатель общей смертности</a:t>
            </a:r>
            <a:r>
              <a:rPr lang="ru-RU" altLang="ru-RU" smtClean="0"/>
              <a:t>, превышающий среднероссийский   по данным семи месяцев 2015 года отмечен на представленном слайде.</a:t>
            </a:r>
          </a:p>
          <a:p>
            <a:r>
              <a:rPr lang="ru-RU" altLang="ru-RU" b="1" smtClean="0"/>
              <a:t>Наиболее низкий показатель общей смертности </a:t>
            </a:r>
            <a:r>
              <a:rPr lang="ru-RU" altLang="ru-RU" smtClean="0"/>
              <a:t>отмечен в Республиках Ингушетия – 3.2  ; Чеченской Республике -4,8; Республике Дагестан – 5,4; Ханты-Мансийский автономный округ -6,5; Республика Саха-Якутия -8,8.</a:t>
            </a:r>
          </a:p>
          <a:p>
            <a:endParaRPr lang="ru-RU" altLang="ru-RU" smtClean="0"/>
          </a:p>
          <a:p>
            <a:r>
              <a:rPr lang="ru-RU" altLang="ru-RU" smtClean="0"/>
              <a:t>Высокий показатель смертности от всех причин в настоящее время связан с увеличением: </a:t>
            </a:r>
          </a:p>
          <a:p>
            <a:r>
              <a:rPr lang="ru-RU" altLang="ru-RU" smtClean="0"/>
              <a:t>- смертности от болезней органов пищеварения увеличилась на 7% (с 65,4 в 2014 году до 70 в 2015 году).</a:t>
            </a:r>
            <a:r>
              <a:rPr lang="ru-RU" altLang="ru-RU" b="1" smtClean="0"/>
              <a:t> </a:t>
            </a:r>
            <a:r>
              <a:rPr lang="ru-RU" altLang="ru-RU" smtClean="0"/>
              <a:t>Наивысший показатель смертности в Новгородской, Тульской, Тверской, Псковской, Владимирской, Ивановской, Сахалинской областях;</a:t>
            </a:r>
          </a:p>
          <a:p>
            <a:r>
              <a:rPr lang="ru-RU" altLang="ru-RU" smtClean="0"/>
              <a:t>- смертности от болезней органов дыхания увеличилась на 4,3% (с 53,6 в 2014 г. до 55,9 в 2015 г.). Наивысший показатель смертности в Чувашской Республике, Республике Алтай, Удмуртской Республике, Республике Бурятия, Забайкальском крае, Сахалинской, Курганской, Омской, Рязанской, Тверской областях;</a:t>
            </a:r>
          </a:p>
          <a:p>
            <a:r>
              <a:rPr lang="ru-RU" altLang="ru-RU" smtClean="0"/>
              <a:t>- смертности от онкологии (рост почти на 2%).</a:t>
            </a:r>
          </a:p>
          <a:p>
            <a:endParaRPr lang="ru-RU" altLang="ru-RU" smtClean="0"/>
          </a:p>
          <a:p>
            <a:r>
              <a:rPr lang="ru-RU" altLang="ru-RU" smtClean="0"/>
              <a:t>Низкая и поздняя выявляемость патологии при проведении диспансеризации и профилактических осмотров граждан. Недостаточная профилактическая работа, мотивирущая на   формирование здорового образа жизни, отсутствие межведомственного взаимодействия, направленного на профилактику здорового образа жизни.</a:t>
            </a:r>
          </a:p>
          <a:p>
            <a:r>
              <a:rPr lang="ru-RU" altLang="ru-RU" smtClean="0"/>
              <a:t>      </a:t>
            </a:r>
          </a:p>
          <a:p>
            <a:endParaRPr lang="ru-RU" altLang="ru-RU" b="1" smtClean="0"/>
          </a:p>
          <a:p>
            <a:r>
              <a:rPr lang="ru-RU" altLang="ru-RU" b="1" smtClean="0"/>
              <a:t>Отмечается недостижение целевого значения индикатора смертности от всех причин в 70 регионах: </a:t>
            </a:r>
            <a:r>
              <a:rPr lang="ru-RU" altLang="ru-RU" smtClean="0"/>
              <a:t>г. Москва - 5,2%;</a:t>
            </a:r>
            <a:r>
              <a:rPr lang="ru-RU" altLang="ru-RU" b="1" smtClean="0"/>
              <a:t> </a:t>
            </a:r>
            <a:r>
              <a:rPr lang="ru-RU" altLang="ru-RU" smtClean="0"/>
              <a:t>г. Санкт-Петербург - 0,8%;</a:t>
            </a:r>
            <a:r>
              <a:rPr lang="ru-RU" altLang="ru-RU" b="1" smtClean="0"/>
              <a:t>                           </a:t>
            </a:r>
            <a:r>
              <a:rPr lang="ru-RU" altLang="ru-RU" smtClean="0"/>
              <a:t>г. Севастополь - 19,9%; Республика Адыгея - 7,1%; Республика Алтай - 0,9%; Республика Башкортостан - 6,2%; Республика Дагестан - 1,8%;  </a:t>
            </a:r>
            <a:r>
              <a:rPr lang="ru-RU" altLang="ru-RU" b="1" smtClean="0"/>
              <a:t>Республика Карелия - 17,9%; </a:t>
            </a:r>
            <a:r>
              <a:rPr lang="ru-RU" altLang="ru-RU" smtClean="0"/>
              <a:t>Республика Коми - 5,9%; Кабардино-Балкарская Республика - 5,7%; Республика Крым - 20,1; Карачаево-Черкесская Республика - 3,7%; Республика Калмыкия - 4,1%; Республика Мордовия - 7,3%; Республика Северная Осетия-Алания - 9,5%; Республика Татарстан - 5,0%; Удмуртская Республика - 6,%%; Чувашская Республика -7,8%;  Алтайский край – 8,0%; Камчатский край - 3,5%; Красноярский край - 6,4%;  Краснодарский край - 10,4%; Ставропольский край - 4,3%; </a:t>
            </a:r>
            <a:r>
              <a:rPr lang="ru-RU" altLang="ru-RU" b="1" smtClean="0"/>
              <a:t>Забайкальский край - 16,9%;  </a:t>
            </a:r>
            <a:r>
              <a:rPr lang="ru-RU" altLang="ru-RU" smtClean="0"/>
              <a:t>Приморский край - 8,5%; Пермский край - 8%; Хабаровский край - 6,6%; Архангельская область - 10,9%; Астраханская область - 4,9%; Амурская область - 4,3%; Белгородская область -8,9%; Брянская область - 10,7%; Владимирская область - 8,4%; Вологодская область - 10,7; Воронежская область - 12,5%; Волгоградская область - 11,5%; Ивановская область - 3,1%; </a:t>
            </a:r>
            <a:r>
              <a:rPr lang="ru-RU" altLang="ru-RU" b="1" smtClean="0"/>
              <a:t>Иркутская область  - 13,6%; </a:t>
            </a:r>
            <a:r>
              <a:rPr lang="ru-RU" altLang="ru-RU" smtClean="0"/>
              <a:t>Калужская область - 3,3%; Кировская область - 7,3%; </a:t>
            </a:r>
            <a:r>
              <a:rPr lang="ru-RU" altLang="ru-RU" b="1" smtClean="0"/>
              <a:t>Курская область - 23,7%; Курганская область - 20,4%; </a:t>
            </a:r>
            <a:r>
              <a:rPr lang="ru-RU" altLang="ru-RU" smtClean="0"/>
              <a:t>Калининградская область - 12,8%; Ленинградская область - 12,6%; Липецкая область - 14,7%; Мурманская область - 7,3%; Нижегородская область - 12,8%; Новосибирская область - 9,8%; Новгородская область - 9,4%; Орловская область - 6,8%;  Омская область - 7,8%; </a:t>
            </a:r>
            <a:r>
              <a:rPr lang="ru-RU" altLang="ru-RU" b="1" smtClean="0"/>
              <a:t>Оренбургская область - 16,5%; </a:t>
            </a:r>
            <a:r>
              <a:rPr lang="ru-RU" altLang="ru-RU" smtClean="0"/>
              <a:t>Псковская область - 4,4%; Пензенская область - 7,4%; Ростовская область - 3,6%; Рязанская область - 5,8%; Самарская область - 16,2%; Свердловская область - 11,5%; Саратовская область - 7,4%; Смоленская область - 20,1%; Тамбовская область - 6,3%; Тульская область - 4,7%; Тверская область - 9,1%; Тюменская область - 4,3%; Еврейская автономная область - 16,4%; Ульяновская область - 10,6%; Челябинская область - 8,3%; Ярославская область - 7,3%; Ханты-Мансийский автономный округ – Югра - 4,8%; Ямало-Ненецкий автономный округ - 5,7%. </a:t>
            </a:r>
          </a:p>
          <a:p>
            <a:endParaRPr lang="ru-RU" altLang="ru-RU" smtClean="0"/>
          </a:p>
          <a:p>
            <a:r>
              <a:rPr lang="ru-RU" altLang="ru-RU" smtClean="0"/>
              <a:t>Будут зачитаны «</a:t>
            </a:r>
            <a:r>
              <a:rPr lang="ru-RU" altLang="ru-RU" b="1" smtClean="0"/>
              <a:t>выделенные</a:t>
            </a:r>
            <a:r>
              <a:rPr lang="ru-RU" altLang="ru-RU" smtClean="0"/>
              <a:t>»</a:t>
            </a:r>
            <a:r>
              <a:rPr lang="ru-RU" altLang="ru-RU" b="1" smtClean="0"/>
              <a:t> </a:t>
            </a:r>
            <a:r>
              <a:rPr lang="ru-RU" altLang="ru-RU" smtClean="0"/>
              <a:t>регионы</a:t>
            </a:r>
          </a:p>
          <a:p>
            <a:r>
              <a:rPr lang="ru-RU" altLang="ru-RU" b="1" smtClean="0"/>
              <a:t>	</a:t>
            </a:r>
            <a:endParaRPr lang="ru-RU" altLang="ru-RU" smtClean="0"/>
          </a:p>
        </p:txBody>
      </p:sp>
      <p:sp>
        <p:nvSpPr>
          <p:cNvPr id="35844"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4847" indent="-285499" eaLnBrk="0" hangingPunct="0">
              <a:spcBef>
                <a:spcPct val="30000"/>
              </a:spcBef>
              <a:defRPr sz="1200">
                <a:solidFill>
                  <a:schemeClr val="tx1"/>
                </a:solidFill>
                <a:latin typeface="Times New Roman" panose="02020603050405020304" pitchFamily="18" charset="0"/>
              </a:defRPr>
            </a:lvl2pPr>
            <a:lvl3pPr marL="1146778" indent="-228080" eaLnBrk="0" hangingPunct="0">
              <a:spcBef>
                <a:spcPct val="30000"/>
              </a:spcBef>
              <a:defRPr sz="1200">
                <a:solidFill>
                  <a:schemeClr val="tx1"/>
                </a:solidFill>
                <a:latin typeface="Times New Roman" panose="02020603050405020304" pitchFamily="18" charset="0"/>
              </a:defRPr>
            </a:lvl3pPr>
            <a:lvl4pPr marL="1606126" indent="-228080" eaLnBrk="0" hangingPunct="0">
              <a:spcBef>
                <a:spcPct val="30000"/>
              </a:spcBef>
              <a:defRPr sz="1200">
                <a:solidFill>
                  <a:schemeClr val="tx1"/>
                </a:solidFill>
                <a:latin typeface="Times New Roman" panose="02020603050405020304" pitchFamily="18" charset="0"/>
              </a:defRPr>
            </a:lvl4pPr>
            <a:lvl5pPr marL="2065475" indent="-228080" eaLnBrk="0" hangingPunct="0">
              <a:spcBef>
                <a:spcPct val="30000"/>
              </a:spcBef>
              <a:defRPr sz="1200">
                <a:solidFill>
                  <a:schemeClr val="tx1"/>
                </a:solidFill>
                <a:latin typeface="Times New Roman" panose="02020603050405020304" pitchFamily="18" charset="0"/>
              </a:defRPr>
            </a:lvl5pPr>
            <a:lvl6pPr marL="2524824" indent="-228080" eaLnBrk="0" fontAlgn="base" hangingPunct="0">
              <a:spcBef>
                <a:spcPct val="30000"/>
              </a:spcBef>
              <a:spcAft>
                <a:spcPct val="0"/>
              </a:spcAft>
              <a:defRPr sz="1200">
                <a:solidFill>
                  <a:schemeClr val="tx1"/>
                </a:solidFill>
                <a:latin typeface="Times New Roman" panose="02020603050405020304" pitchFamily="18" charset="0"/>
              </a:defRPr>
            </a:lvl6pPr>
            <a:lvl7pPr marL="2984173" indent="-228080" eaLnBrk="0" fontAlgn="base" hangingPunct="0">
              <a:spcBef>
                <a:spcPct val="30000"/>
              </a:spcBef>
              <a:spcAft>
                <a:spcPct val="0"/>
              </a:spcAft>
              <a:defRPr sz="1200">
                <a:solidFill>
                  <a:schemeClr val="tx1"/>
                </a:solidFill>
                <a:latin typeface="Times New Roman" panose="02020603050405020304" pitchFamily="18" charset="0"/>
              </a:defRPr>
            </a:lvl7pPr>
            <a:lvl8pPr marL="3443522" indent="-228080" eaLnBrk="0" fontAlgn="base" hangingPunct="0">
              <a:spcBef>
                <a:spcPct val="30000"/>
              </a:spcBef>
              <a:spcAft>
                <a:spcPct val="0"/>
              </a:spcAft>
              <a:defRPr sz="1200">
                <a:solidFill>
                  <a:schemeClr val="tx1"/>
                </a:solidFill>
                <a:latin typeface="Times New Roman" panose="02020603050405020304" pitchFamily="18" charset="0"/>
              </a:defRPr>
            </a:lvl8pPr>
            <a:lvl9pPr marL="3902871" indent="-22808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76CD0521-4DBA-48E4-BEFA-95EA1B464134}" type="slidenum">
              <a:rPr lang="ru-RU" altLang="ru-RU"/>
              <a:pPr eaLnBrk="1" hangingPunct="1">
                <a:spcBef>
                  <a:spcPct val="0"/>
                </a:spcBef>
              </a:pPr>
              <a:t>3</a:t>
            </a:fld>
            <a:endParaRPr lang="ru-RU" altLang="ru-RU"/>
          </a:p>
        </p:txBody>
      </p:sp>
    </p:spTree>
    <p:extLst>
      <p:ext uri="{BB962C8B-B14F-4D97-AF65-F5344CB8AC3E}">
        <p14:creationId xmlns:p14="http://schemas.microsoft.com/office/powerpoint/2010/main" xmlns="" val="662439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Образ слайда 1"/>
          <p:cNvSpPr>
            <a:spLocks noGrp="1" noRot="1" noChangeAspect="1" noTextEdit="1"/>
          </p:cNvSpPr>
          <p:nvPr>
            <p:ph type="sldImg"/>
          </p:nvPr>
        </p:nvSpPr>
        <p:spPr>
          <a:ln/>
        </p:spPr>
      </p:sp>
      <p:sp>
        <p:nvSpPr>
          <p:cNvPr id="37891" name="Заметки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ru-RU" altLang="ru-RU" smtClean="0"/>
              <a:t>    15 регионов с наиболее высокими показателями смертности от болезней системы кровообращения представлены на слайде.</a:t>
            </a:r>
          </a:p>
          <a:p>
            <a:r>
              <a:rPr lang="ru-RU" altLang="ru-RU" b="1" smtClean="0"/>
              <a:t>Отмечается недостижение</a:t>
            </a:r>
            <a:r>
              <a:rPr lang="ru-RU" altLang="ru-RU" smtClean="0"/>
              <a:t> </a:t>
            </a:r>
            <a:r>
              <a:rPr lang="ru-RU" altLang="ru-RU" b="1" smtClean="0"/>
              <a:t>целевого значения индикатора</a:t>
            </a:r>
            <a:r>
              <a:rPr lang="ru-RU" altLang="ru-RU" smtClean="0"/>
              <a:t> по снижению </a:t>
            </a:r>
            <a:r>
              <a:rPr lang="ru-RU" altLang="ru-RU" b="1" smtClean="0"/>
              <a:t>смертности от болезней системы кровообращения</a:t>
            </a:r>
            <a:r>
              <a:rPr lang="ru-RU" altLang="ru-RU" smtClean="0"/>
              <a:t> </a:t>
            </a:r>
            <a:r>
              <a:rPr lang="ru-RU" altLang="ru-RU" b="1" smtClean="0"/>
              <a:t>в 38 регионах: </a:t>
            </a:r>
            <a:r>
              <a:rPr lang="ru-RU" altLang="ru-RU" smtClean="0"/>
              <a:t>г.</a:t>
            </a:r>
            <a:r>
              <a:rPr lang="ru-RU" altLang="ru-RU" b="1" smtClean="0"/>
              <a:t> </a:t>
            </a:r>
            <a:r>
              <a:rPr lang="ru-RU" altLang="ru-RU" smtClean="0"/>
              <a:t>Москва -5,7%; </a:t>
            </a:r>
            <a:r>
              <a:rPr lang="ru-RU" altLang="ru-RU" b="1" smtClean="0"/>
              <a:t>г. Севастополь - 18,9%; Республика Крым - 28,4%; </a:t>
            </a:r>
            <a:r>
              <a:rPr lang="ru-RU" altLang="ru-RU" smtClean="0"/>
              <a:t>Республика Северная Осетия-Алания - 10,8%; Республика Татарстан - 0,8%; Республика Карелия - 6,6%; Чеченская Республика - 4,5%; Карачаево-Черкесская Республика - 5,7%; Кабардино-Балкарская Республика - 0,4%; Удмуртская Республика - 3,3%; Пермский край - 0,7%; Камчатский край - 8,4%; Ставропольский край - 6,6%;  </a:t>
            </a:r>
            <a:r>
              <a:rPr lang="ru-RU" altLang="ru-RU" b="1" smtClean="0"/>
              <a:t>Забайкальский край - 21,0; </a:t>
            </a:r>
            <a:r>
              <a:rPr lang="ru-RU" altLang="ru-RU" smtClean="0"/>
              <a:t>Красноярский край - 12,6%; Архангельская область - 12,8%; Волгоградская область - 8,9%; Иркутская область - 6,0%; Калужская область - 8,9%; Курская область - 15,5%; Курганская область - 5,%; Ленинградская область - 5,5%; Мурманская область - 6,2%; Приморский край - 15,5%; Новгородская область - 4,3%; Нижегородская область - 9,8%; Оренбургская область - 4,7%; Орловская область - 6,4%; Псковская область - 2,0%; Пензенская область - 4,2%; Смоленская область - 3,2%; Тамбовская область - 7,6%; </a:t>
            </a:r>
            <a:r>
              <a:rPr lang="ru-RU" altLang="ru-RU" b="1" smtClean="0"/>
              <a:t>Тверская область - 70,4%; </a:t>
            </a:r>
            <a:r>
              <a:rPr lang="ru-RU" altLang="ru-RU" smtClean="0"/>
              <a:t>Ульяновская область - 9,2%; Саратовская область - 11,4%; Вологодская область - 11,1%; Ямало-Ненецкий автономный округ - 1,6%; </a:t>
            </a:r>
            <a:r>
              <a:rPr lang="ru-RU" altLang="ru-RU" b="1" smtClean="0"/>
              <a:t>Еврейская автономная область - 24,7%. </a:t>
            </a:r>
            <a:r>
              <a:rPr lang="ru-RU" altLang="ru-RU" smtClean="0"/>
              <a:t>Показатель смертности от болезней системы кровообращения остался на уровне 2014 года (666,5). </a:t>
            </a:r>
          </a:p>
          <a:p>
            <a:endParaRPr lang="ru-RU" altLang="ru-RU" smtClean="0"/>
          </a:p>
          <a:p>
            <a:r>
              <a:rPr lang="ru-RU" altLang="ru-RU" b="1" smtClean="0"/>
              <a:t>Основные причины повышения смертности от сердечно-сосудистых заболеваний</a:t>
            </a:r>
            <a:endParaRPr lang="ru-RU" altLang="ru-RU" smtClean="0"/>
          </a:p>
          <a:p>
            <a:r>
              <a:rPr lang="ru-RU" altLang="ru-RU" smtClean="0"/>
              <a:t>- не соблюдение регионами утвержденного графика развития сети первичных сосудистых отделений и региональных сосудистых центров;</a:t>
            </a:r>
            <a:endParaRPr lang="ru-RU" altLang="ru-RU" b="1" smtClean="0"/>
          </a:p>
          <a:p>
            <a:r>
              <a:rPr lang="ru-RU" altLang="ru-RU" smtClean="0"/>
              <a:t>- не соблюдаются Порядки оказания медицинской помощи, нарушается этапность оказания медицинской помощи больным с ОКС и ОНМК, особенно в части маршрутизации и своевременной доставки пациентов в ПСО и РСЦ;</a:t>
            </a:r>
          </a:p>
          <a:p>
            <a:r>
              <a:rPr lang="ru-RU" altLang="ru-RU" smtClean="0"/>
              <a:t>- не организована эксплуатация медицинского оборудования в режиме 7/24/365;</a:t>
            </a:r>
          </a:p>
          <a:p>
            <a:r>
              <a:rPr lang="ru-RU" altLang="ru-RU" smtClean="0"/>
              <a:t>- недостаточный объем использования тромболизиса у больных с острой сосудистой патологией, в том числе, на догоспитальном этапе;</a:t>
            </a:r>
          </a:p>
          <a:p>
            <a:r>
              <a:rPr lang="ru-RU" altLang="ru-RU" smtClean="0"/>
              <a:t>- недостаточная транспортная доступность для получения специализированной медицинской помощи для сельских жителей;</a:t>
            </a:r>
          </a:p>
          <a:p>
            <a:r>
              <a:rPr lang="ru-RU" altLang="ru-RU" smtClean="0"/>
              <a:t>- Не организовано телемедицинское взаимодействие, что отчасти решило бы вопрос дефицита кадров;</a:t>
            </a:r>
          </a:p>
          <a:p>
            <a:r>
              <a:rPr lang="ru-RU" altLang="ru-RU" smtClean="0"/>
              <a:t>- низкий процент охвата диспансеризацией взрослого населения и позднее выявление факторов риска развития сердечно-сосудистых заболеваний;</a:t>
            </a:r>
          </a:p>
          <a:p>
            <a:r>
              <a:rPr lang="ru-RU" altLang="ru-RU" smtClean="0"/>
              <a:t>- отсутствие информирования населения о факторах риска развития сердечно-сосудистых заболеваний и позднее обращение за медицинской помощью.</a:t>
            </a:r>
          </a:p>
        </p:txBody>
      </p:sp>
      <p:sp>
        <p:nvSpPr>
          <p:cNvPr id="37892"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4847" indent="-285499" eaLnBrk="0" hangingPunct="0">
              <a:spcBef>
                <a:spcPct val="30000"/>
              </a:spcBef>
              <a:defRPr sz="1200">
                <a:solidFill>
                  <a:schemeClr val="tx1"/>
                </a:solidFill>
                <a:latin typeface="Times New Roman" panose="02020603050405020304" pitchFamily="18" charset="0"/>
              </a:defRPr>
            </a:lvl2pPr>
            <a:lvl3pPr marL="1146778" indent="-228080" eaLnBrk="0" hangingPunct="0">
              <a:spcBef>
                <a:spcPct val="30000"/>
              </a:spcBef>
              <a:defRPr sz="1200">
                <a:solidFill>
                  <a:schemeClr val="tx1"/>
                </a:solidFill>
                <a:latin typeface="Times New Roman" panose="02020603050405020304" pitchFamily="18" charset="0"/>
              </a:defRPr>
            </a:lvl3pPr>
            <a:lvl4pPr marL="1606126" indent="-228080" eaLnBrk="0" hangingPunct="0">
              <a:spcBef>
                <a:spcPct val="30000"/>
              </a:spcBef>
              <a:defRPr sz="1200">
                <a:solidFill>
                  <a:schemeClr val="tx1"/>
                </a:solidFill>
                <a:latin typeface="Times New Roman" panose="02020603050405020304" pitchFamily="18" charset="0"/>
              </a:defRPr>
            </a:lvl4pPr>
            <a:lvl5pPr marL="2065475" indent="-228080" eaLnBrk="0" hangingPunct="0">
              <a:spcBef>
                <a:spcPct val="30000"/>
              </a:spcBef>
              <a:defRPr sz="1200">
                <a:solidFill>
                  <a:schemeClr val="tx1"/>
                </a:solidFill>
                <a:latin typeface="Times New Roman" panose="02020603050405020304" pitchFamily="18" charset="0"/>
              </a:defRPr>
            </a:lvl5pPr>
            <a:lvl6pPr marL="2524824" indent="-228080" eaLnBrk="0" fontAlgn="base" hangingPunct="0">
              <a:spcBef>
                <a:spcPct val="30000"/>
              </a:spcBef>
              <a:spcAft>
                <a:spcPct val="0"/>
              </a:spcAft>
              <a:defRPr sz="1200">
                <a:solidFill>
                  <a:schemeClr val="tx1"/>
                </a:solidFill>
                <a:latin typeface="Times New Roman" panose="02020603050405020304" pitchFamily="18" charset="0"/>
              </a:defRPr>
            </a:lvl6pPr>
            <a:lvl7pPr marL="2984173" indent="-228080" eaLnBrk="0" fontAlgn="base" hangingPunct="0">
              <a:spcBef>
                <a:spcPct val="30000"/>
              </a:spcBef>
              <a:spcAft>
                <a:spcPct val="0"/>
              </a:spcAft>
              <a:defRPr sz="1200">
                <a:solidFill>
                  <a:schemeClr val="tx1"/>
                </a:solidFill>
                <a:latin typeface="Times New Roman" panose="02020603050405020304" pitchFamily="18" charset="0"/>
              </a:defRPr>
            </a:lvl7pPr>
            <a:lvl8pPr marL="3443522" indent="-228080" eaLnBrk="0" fontAlgn="base" hangingPunct="0">
              <a:spcBef>
                <a:spcPct val="30000"/>
              </a:spcBef>
              <a:spcAft>
                <a:spcPct val="0"/>
              </a:spcAft>
              <a:defRPr sz="1200">
                <a:solidFill>
                  <a:schemeClr val="tx1"/>
                </a:solidFill>
                <a:latin typeface="Times New Roman" panose="02020603050405020304" pitchFamily="18" charset="0"/>
              </a:defRPr>
            </a:lvl8pPr>
            <a:lvl9pPr marL="3902871" indent="-22808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BC42F86B-064F-4236-9DD8-6B38FBBFF238}" type="slidenum">
              <a:rPr lang="ru-RU" altLang="ru-RU"/>
              <a:pPr eaLnBrk="1" hangingPunct="1">
                <a:spcBef>
                  <a:spcPct val="0"/>
                </a:spcBef>
              </a:pPr>
              <a:t>4</a:t>
            </a:fld>
            <a:endParaRPr lang="ru-RU" altLang="ru-RU"/>
          </a:p>
        </p:txBody>
      </p:sp>
    </p:spTree>
    <p:extLst>
      <p:ext uri="{BB962C8B-B14F-4D97-AF65-F5344CB8AC3E}">
        <p14:creationId xmlns:p14="http://schemas.microsoft.com/office/powerpoint/2010/main" xmlns="" val="1263190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Образ слайда 1"/>
          <p:cNvSpPr>
            <a:spLocks noGrp="1" noRot="1" noChangeAspect="1" noTextEdit="1"/>
          </p:cNvSpPr>
          <p:nvPr>
            <p:ph type="sldImg"/>
          </p:nvPr>
        </p:nvSpPr>
        <p:spPr>
          <a:ln/>
        </p:spPr>
      </p:sp>
      <p:sp>
        <p:nvSpPr>
          <p:cNvPr id="33795" name="Заметки 2"/>
          <p:cNvSpPr>
            <a:spLocks noGrp="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ru-RU" altLang="ru-RU" smtClean="0"/>
              <a:t>На слайде представлены 15 регионов с наиболее высокими показателями смертности от новообразований, в том числе злокачественных.</a:t>
            </a:r>
          </a:p>
          <a:p>
            <a:r>
              <a:rPr lang="ru-RU" altLang="ru-RU" b="1" smtClean="0"/>
              <a:t>Наиболее низкий показатель смертности от новообразований, в т.ч. злокачественных отмечен</a:t>
            </a:r>
            <a:r>
              <a:rPr lang="ru-RU" altLang="ru-RU" smtClean="0"/>
              <a:t>: Республика Ингушетия – 58,0; Республика Дагестан -69,1; Чеченская Республика – 81,8; Ханты-Мансиийский автоном. Округ Югра – 113,9; Республика Тыва -122,4.</a:t>
            </a:r>
          </a:p>
          <a:p>
            <a:r>
              <a:rPr lang="ru-RU" altLang="ru-RU" b="1" smtClean="0"/>
              <a:t>Отмечается недостижение</a:t>
            </a:r>
            <a:r>
              <a:rPr lang="ru-RU" altLang="ru-RU" smtClean="0"/>
              <a:t> </a:t>
            </a:r>
            <a:r>
              <a:rPr lang="ru-RU" altLang="ru-RU" b="1" smtClean="0"/>
              <a:t>целевого значения индикатора</a:t>
            </a:r>
            <a:r>
              <a:rPr lang="ru-RU" altLang="ru-RU" smtClean="0"/>
              <a:t> </a:t>
            </a:r>
            <a:r>
              <a:rPr lang="ru-RU" altLang="ru-RU" b="1" smtClean="0"/>
              <a:t>смертности от новообразований (в том числе от злокачественных)</a:t>
            </a:r>
            <a:r>
              <a:rPr lang="ru-RU" altLang="ru-RU" smtClean="0"/>
              <a:t> </a:t>
            </a:r>
            <a:r>
              <a:rPr lang="ru-RU" altLang="ru-RU" b="1" smtClean="0"/>
              <a:t>в 60 регионах</a:t>
            </a:r>
            <a:r>
              <a:rPr lang="ru-RU" altLang="ru-RU" smtClean="0"/>
              <a:t>:                           г. Москва - 4,3%; г. Санкт-Петербург - 1,9%; г. Севастополь - 8,7%; Республика Алтай - 0,1%; Республика Адыгея - 6,1%; Республика Башкортостан - 6,4%; </a:t>
            </a:r>
            <a:r>
              <a:rPr lang="ru-RU" altLang="ru-RU" b="1" smtClean="0"/>
              <a:t>Республика Ингушетия - 20,4%; Республика Карелия - 17,2%;  </a:t>
            </a:r>
            <a:r>
              <a:rPr lang="ru-RU" altLang="ru-RU" smtClean="0"/>
              <a:t>Республика Крым - 13,5%; Республика Тыва - 13,8%; Республика Татарстан - 5,3%; Республика Мордовия - 5,9%; Кабардино-Балкарская Республика - 8,6%; Карачаево-Черкесская Республика - 3,7%; Чувашская Республика - 12,3%; Республика Калмыкия 7,0%; Удмуртская Республика - 3,9%; Республика Дагестан - 3,7%; Чеченская Республика - 2,2%; Алтайский край - 7,0%; Пермский край - 6,2%; Приморский край - 11,3%; Красноярский край - 5,6%; Забайкальский край - 12,3%; Краснодарский край - 10,1%; Хабаровский край - 0,6%; Архангельская область - 6,9%; Владимирская область - 1,8%; </a:t>
            </a:r>
            <a:r>
              <a:rPr lang="ru-RU" altLang="ru-RU" b="1" smtClean="0"/>
              <a:t>Брянская область - 17,8%; </a:t>
            </a:r>
            <a:r>
              <a:rPr lang="ru-RU" altLang="ru-RU" smtClean="0"/>
              <a:t>Астраханская область - 3,2%; Амурская область - 15,9%; Волгоградская область - 6,9%; Вологодская область - 1,6%; Иркутская область - 9,8%; Тульская область - 10,0%; Липецкая область - 5,9%; </a:t>
            </a:r>
            <a:r>
              <a:rPr lang="ru-RU" altLang="ru-RU" b="1" smtClean="0"/>
              <a:t>Ленинградская область - 21,1%; </a:t>
            </a:r>
            <a:r>
              <a:rPr lang="ru-RU" altLang="ru-RU" smtClean="0"/>
              <a:t>Орловская область - 8,8%; Магаданская область - 14,0%; Московская область - 5,6%; Новгородская область - 0,6%; Нижегородская область - 6,1%; Псковская область - 3,9%;  Пензенская область - 4,2%; Кемеровская область - 6,7%; Кировская область - 8,5%; Курская область - 1,4%; Курганская область - 7,6%; Оренбургская область - 3,6%; Свердловская область - 3,0%; Саратовская область - 6,6%; Смоленская область - 0,4%; Самарская область - 1,0%; Тверская область - 7,1%; </a:t>
            </a:r>
            <a:r>
              <a:rPr lang="ru-RU" altLang="ru-RU" b="1" smtClean="0"/>
              <a:t>Тюменская область - 17,7%; </a:t>
            </a:r>
            <a:r>
              <a:rPr lang="ru-RU" altLang="ru-RU" smtClean="0"/>
              <a:t>Рязанская область - 3,1%; Челябинская область - 13,0%; Ханты-Мансийский автономный округ – Югра - 3,6%; Ярославская область - 1,6%; </a:t>
            </a:r>
            <a:r>
              <a:rPr lang="ru-RU" altLang="ru-RU" b="1" smtClean="0"/>
              <a:t>Ямало-Ненецкий автономный округ - 41,0%.  </a:t>
            </a:r>
          </a:p>
          <a:p>
            <a:endParaRPr lang="ru-RU" altLang="ru-RU" b="1" smtClean="0"/>
          </a:p>
          <a:p>
            <a:r>
              <a:rPr lang="ru-RU" altLang="ru-RU" b="1" smtClean="0"/>
              <a:t>Основные причины повышения смертности от новообразований, в том числе злокачественных:</a:t>
            </a:r>
            <a:endParaRPr lang="ru-RU" altLang="ru-RU" smtClean="0"/>
          </a:p>
          <a:p>
            <a:r>
              <a:rPr lang="ru-RU" altLang="ru-RU" smtClean="0">
                <a:solidFill>
                  <a:srgbClr val="C00000"/>
                </a:solidFill>
              </a:rPr>
              <a:t>- недостаточный охват населения и качество проводимых профилактических осмотров и диспансеризации определённых групп взрослого населения;</a:t>
            </a:r>
          </a:p>
          <a:p>
            <a:pPr>
              <a:buFontTx/>
              <a:buChar char="-"/>
            </a:pPr>
            <a:r>
              <a:rPr lang="ru-RU" altLang="ru-RU" smtClean="0">
                <a:solidFill>
                  <a:srgbClr val="C00000"/>
                </a:solidFill>
              </a:rPr>
              <a:t>низкая онкологическая настороженность, как у населения, так и у медицинского персонала первичного звена, позднее обращение за медицинской помощью;</a:t>
            </a:r>
          </a:p>
          <a:p>
            <a:r>
              <a:rPr lang="ru-RU" altLang="ru-RU" smtClean="0">
                <a:solidFill>
                  <a:srgbClr val="C00000"/>
                </a:solidFill>
              </a:rPr>
              <a:t>- низкая эффективность использования медицинского оборудования для выявления онкозаболеваний;</a:t>
            </a:r>
          </a:p>
          <a:p>
            <a:r>
              <a:rPr lang="ru-RU" altLang="ru-RU" smtClean="0">
                <a:solidFill>
                  <a:srgbClr val="C00000"/>
                </a:solidFill>
              </a:rPr>
              <a:t>- недостаточное лекарственное обеспечение онкобольных, в т.ч. наркотическими препаратами;</a:t>
            </a:r>
          </a:p>
          <a:p>
            <a:r>
              <a:rPr lang="ru-RU" altLang="ru-RU" smtClean="0">
                <a:solidFill>
                  <a:srgbClr val="C00000"/>
                </a:solidFill>
              </a:rPr>
              <a:t>- низкая укомплектованность врачебными кадрами первичного звена здравоохранения и недостаточная доступность консультационных услуг врачей-специалистов для населения за счет использования телемедицинских консультаций;</a:t>
            </a:r>
          </a:p>
          <a:p>
            <a:r>
              <a:rPr lang="ru-RU" altLang="ru-RU" smtClean="0">
                <a:solidFill>
                  <a:srgbClr val="C00000"/>
                </a:solidFill>
              </a:rPr>
              <a:t>- отсутствие телемедицинского консультирования между федеральными медицинскими организациями, онкологическим диспансером, межрайонными онкологическими отделениями и онкологическими кабинетами медицинских организаций;    </a:t>
            </a:r>
          </a:p>
          <a:p>
            <a:r>
              <a:rPr lang="ru-RU" altLang="ru-RU" smtClean="0">
                <a:solidFill>
                  <a:srgbClr val="C00000"/>
                </a:solidFill>
              </a:rPr>
              <a:t>- отсутствие трехуровневой системы медицинской помощи и схем маршрутизации пациентов.</a:t>
            </a:r>
            <a:endParaRPr lang="ru-RU" altLang="ru-RU" b="1" i="1" smtClean="0"/>
          </a:p>
          <a:p>
            <a:endParaRPr lang="ru-RU" altLang="ru-RU" i="1" smtClean="0"/>
          </a:p>
        </p:txBody>
      </p:sp>
      <p:sp>
        <p:nvSpPr>
          <p:cNvPr id="40964"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4847" indent="-285499" eaLnBrk="0" hangingPunct="0">
              <a:spcBef>
                <a:spcPct val="30000"/>
              </a:spcBef>
              <a:defRPr sz="1200">
                <a:solidFill>
                  <a:schemeClr val="tx1"/>
                </a:solidFill>
                <a:latin typeface="Times New Roman" panose="02020603050405020304" pitchFamily="18" charset="0"/>
              </a:defRPr>
            </a:lvl2pPr>
            <a:lvl3pPr marL="1146778" indent="-228080" eaLnBrk="0" hangingPunct="0">
              <a:spcBef>
                <a:spcPct val="30000"/>
              </a:spcBef>
              <a:defRPr sz="1200">
                <a:solidFill>
                  <a:schemeClr val="tx1"/>
                </a:solidFill>
                <a:latin typeface="Times New Roman" panose="02020603050405020304" pitchFamily="18" charset="0"/>
              </a:defRPr>
            </a:lvl3pPr>
            <a:lvl4pPr marL="1606126" indent="-228080" eaLnBrk="0" hangingPunct="0">
              <a:spcBef>
                <a:spcPct val="30000"/>
              </a:spcBef>
              <a:defRPr sz="1200">
                <a:solidFill>
                  <a:schemeClr val="tx1"/>
                </a:solidFill>
                <a:latin typeface="Times New Roman" panose="02020603050405020304" pitchFamily="18" charset="0"/>
              </a:defRPr>
            </a:lvl4pPr>
            <a:lvl5pPr marL="2065475" indent="-228080" eaLnBrk="0" hangingPunct="0">
              <a:spcBef>
                <a:spcPct val="30000"/>
              </a:spcBef>
              <a:defRPr sz="1200">
                <a:solidFill>
                  <a:schemeClr val="tx1"/>
                </a:solidFill>
                <a:latin typeface="Times New Roman" panose="02020603050405020304" pitchFamily="18" charset="0"/>
              </a:defRPr>
            </a:lvl5pPr>
            <a:lvl6pPr marL="2524824" indent="-228080" eaLnBrk="0" fontAlgn="base" hangingPunct="0">
              <a:spcBef>
                <a:spcPct val="30000"/>
              </a:spcBef>
              <a:spcAft>
                <a:spcPct val="0"/>
              </a:spcAft>
              <a:defRPr sz="1200">
                <a:solidFill>
                  <a:schemeClr val="tx1"/>
                </a:solidFill>
                <a:latin typeface="Times New Roman" panose="02020603050405020304" pitchFamily="18" charset="0"/>
              </a:defRPr>
            </a:lvl6pPr>
            <a:lvl7pPr marL="2984173" indent="-228080" eaLnBrk="0" fontAlgn="base" hangingPunct="0">
              <a:spcBef>
                <a:spcPct val="30000"/>
              </a:spcBef>
              <a:spcAft>
                <a:spcPct val="0"/>
              </a:spcAft>
              <a:defRPr sz="1200">
                <a:solidFill>
                  <a:schemeClr val="tx1"/>
                </a:solidFill>
                <a:latin typeface="Times New Roman" panose="02020603050405020304" pitchFamily="18" charset="0"/>
              </a:defRPr>
            </a:lvl7pPr>
            <a:lvl8pPr marL="3443522" indent="-228080" eaLnBrk="0" fontAlgn="base" hangingPunct="0">
              <a:spcBef>
                <a:spcPct val="30000"/>
              </a:spcBef>
              <a:spcAft>
                <a:spcPct val="0"/>
              </a:spcAft>
              <a:defRPr sz="1200">
                <a:solidFill>
                  <a:schemeClr val="tx1"/>
                </a:solidFill>
                <a:latin typeface="Times New Roman" panose="02020603050405020304" pitchFamily="18" charset="0"/>
              </a:defRPr>
            </a:lvl8pPr>
            <a:lvl9pPr marL="3902871" indent="-22808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BDD080DA-D6B8-4EA2-B565-0EF6EDF9E08D}" type="slidenum">
              <a:rPr lang="ru-RU" altLang="ru-RU"/>
              <a:pPr eaLnBrk="1" hangingPunct="1">
                <a:spcBef>
                  <a:spcPct val="0"/>
                </a:spcBef>
              </a:pPr>
              <a:t>5</a:t>
            </a:fld>
            <a:endParaRPr lang="ru-RU" altLang="ru-RU"/>
          </a:p>
        </p:txBody>
      </p:sp>
    </p:spTree>
    <p:extLst>
      <p:ext uri="{BB962C8B-B14F-4D97-AF65-F5344CB8AC3E}">
        <p14:creationId xmlns:p14="http://schemas.microsoft.com/office/powerpoint/2010/main" xmlns="" val="1348974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Образ слайда 1"/>
          <p:cNvSpPr>
            <a:spLocks noGrp="1" noRot="1" noChangeAspect="1" noTextEdit="1"/>
          </p:cNvSpPr>
          <p:nvPr>
            <p:ph type="sldImg"/>
          </p:nvPr>
        </p:nvSpPr>
        <p:spPr>
          <a:ln/>
        </p:spPr>
      </p:sp>
      <p:sp>
        <p:nvSpPr>
          <p:cNvPr id="43011" name="Заметки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ru-RU" altLang="ru-RU" smtClean="0"/>
              <a:t>На слайде представлены 15 регионов с наиболее высокими показателями смертности от дорожно-транспортных происшествий.</a:t>
            </a:r>
            <a:endParaRPr lang="ru-RU" altLang="ru-RU" b="1" smtClean="0"/>
          </a:p>
          <a:p>
            <a:r>
              <a:rPr lang="ru-RU" altLang="ru-RU" b="1" smtClean="0"/>
              <a:t>Наиболее низкий показатель смертности от ДТП</a:t>
            </a:r>
            <a:r>
              <a:rPr lang="ru-RU" altLang="ru-RU" smtClean="0"/>
              <a:t>: Чеченская Республика -1,1; Республика Ингушетия – 2,2; Омская область – 3,2; Магаданская область  и Москва – 3,5.</a:t>
            </a:r>
          </a:p>
          <a:p>
            <a:r>
              <a:rPr lang="ru-RU" altLang="ru-RU" b="1" smtClean="0"/>
              <a:t>Отмечается недостижение целевого значения индикатора смертности в результате дорожно-транспортных происшествий в 15 регионах:</a:t>
            </a:r>
            <a:r>
              <a:rPr lang="ru-RU" altLang="ru-RU" smtClean="0"/>
              <a:t> </a:t>
            </a:r>
            <a:r>
              <a:rPr lang="ru-RU" altLang="ru-RU" b="1" smtClean="0"/>
              <a:t>Республика Калмыкия - 32,4%; Кабардино-Балкарская Республика - 31,3%; </a:t>
            </a:r>
            <a:r>
              <a:rPr lang="ru-RU" altLang="ru-RU" smtClean="0"/>
              <a:t>Карачаево-Черкесская Республика - 11,8%; Республика Крым - 8,0%; </a:t>
            </a:r>
            <a:r>
              <a:rPr lang="ru-RU" altLang="ru-RU" b="1" smtClean="0"/>
              <a:t>Забайкальский край - 61,9%; </a:t>
            </a:r>
            <a:r>
              <a:rPr lang="ru-RU" altLang="ru-RU" smtClean="0"/>
              <a:t>Красноярский край - 3,7%; Приморский край - 10,8%; </a:t>
            </a:r>
            <a:r>
              <a:rPr lang="ru-RU" altLang="ru-RU" b="1" smtClean="0"/>
              <a:t>Брянская область - 34,1%; </a:t>
            </a:r>
            <a:r>
              <a:rPr lang="ru-RU" altLang="ru-RU" smtClean="0"/>
              <a:t>Иркутская область - 21,2%; Курганская область - 24,9%; Ленинградская область - 6,3%; Рязанская область - 4,4%; Ульяновская область - 0,8%; </a:t>
            </a:r>
            <a:r>
              <a:rPr lang="ru-RU" altLang="ru-RU" b="1" smtClean="0"/>
              <a:t>Еврейская автономная область - 32,1%; </a:t>
            </a:r>
            <a:r>
              <a:rPr lang="ru-RU" altLang="ru-RU" smtClean="0"/>
              <a:t>Чукотский автономный округ - 5,3%.</a:t>
            </a:r>
          </a:p>
          <a:p>
            <a:endParaRPr lang="ru-RU" altLang="ru-RU" smtClean="0"/>
          </a:p>
        </p:txBody>
      </p:sp>
      <p:sp>
        <p:nvSpPr>
          <p:cNvPr id="43012"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4847" indent="-285499" eaLnBrk="0" hangingPunct="0">
              <a:spcBef>
                <a:spcPct val="30000"/>
              </a:spcBef>
              <a:defRPr sz="1200">
                <a:solidFill>
                  <a:schemeClr val="tx1"/>
                </a:solidFill>
                <a:latin typeface="Times New Roman" panose="02020603050405020304" pitchFamily="18" charset="0"/>
              </a:defRPr>
            </a:lvl2pPr>
            <a:lvl3pPr marL="1146778" indent="-228080" eaLnBrk="0" hangingPunct="0">
              <a:spcBef>
                <a:spcPct val="30000"/>
              </a:spcBef>
              <a:defRPr sz="1200">
                <a:solidFill>
                  <a:schemeClr val="tx1"/>
                </a:solidFill>
                <a:latin typeface="Times New Roman" panose="02020603050405020304" pitchFamily="18" charset="0"/>
              </a:defRPr>
            </a:lvl3pPr>
            <a:lvl4pPr marL="1606126" indent="-228080" eaLnBrk="0" hangingPunct="0">
              <a:spcBef>
                <a:spcPct val="30000"/>
              </a:spcBef>
              <a:defRPr sz="1200">
                <a:solidFill>
                  <a:schemeClr val="tx1"/>
                </a:solidFill>
                <a:latin typeface="Times New Roman" panose="02020603050405020304" pitchFamily="18" charset="0"/>
              </a:defRPr>
            </a:lvl4pPr>
            <a:lvl5pPr marL="2065475" indent="-228080" eaLnBrk="0" hangingPunct="0">
              <a:spcBef>
                <a:spcPct val="30000"/>
              </a:spcBef>
              <a:defRPr sz="1200">
                <a:solidFill>
                  <a:schemeClr val="tx1"/>
                </a:solidFill>
                <a:latin typeface="Times New Roman" panose="02020603050405020304" pitchFamily="18" charset="0"/>
              </a:defRPr>
            </a:lvl5pPr>
            <a:lvl6pPr marL="2524824" indent="-228080" eaLnBrk="0" fontAlgn="base" hangingPunct="0">
              <a:spcBef>
                <a:spcPct val="30000"/>
              </a:spcBef>
              <a:spcAft>
                <a:spcPct val="0"/>
              </a:spcAft>
              <a:defRPr sz="1200">
                <a:solidFill>
                  <a:schemeClr val="tx1"/>
                </a:solidFill>
                <a:latin typeface="Times New Roman" panose="02020603050405020304" pitchFamily="18" charset="0"/>
              </a:defRPr>
            </a:lvl6pPr>
            <a:lvl7pPr marL="2984173" indent="-228080" eaLnBrk="0" fontAlgn="base" hangingPunct="0">
              <a:spcBef>
                <a:spcPct val="30000"/>
              </a:spcBef>
              <a:spcAft>
                <a:spcPct val="0"/>
              </a:spcAft>
              <a:defRPr sz="1200">
                <a:solidFill>
                  <a:schemeClr val="tx1"/>
                </a:solidFill>
                <a:latin typeface="Times New Roman" panose="02020603050405020304" pitchFamily="18" charset="0"/>
              </a:defRPr>
            </a:lvl7pPr>
            <a:lvl8pPr marL="3443522" indent="-228080" eaLnBrk="0" fontAlgn="base" hangingPunct="0">
              <a:spcBef>
                <a:spcPct val="30000"/>
              </a:spcBef>
              <a:spcAft>
                <a:spcPct val="0"/>
              </a:spcAft>
              <a:defRPr sz="1200">
                <a:solidFill>
                  <a:schemeClr val="tx1"/>
                </a:solidFill>
                <a:latin typeface="Times New Roman" panose="02020603050405020304" pitchFamily="18" charset="0"/>
              </a:defRPr>
            </a:lvl8pPr>
            <a:lvl9pPr marL="3902871" indent="-22808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CE7E9F21-15DF-4D2A-881C-D65CE24CD4A8}" type="slidenum">
              <a:rPr lang="ru-RU" altLang="ru-RU"/>
              <a:pPr eaLnBrk="1" hangingPunct="1">
                <a:spcBef>
                  <a:spcPct val="0"/>
                </a:spcBef>
              </a:pPr>
              <a:t>6</a:t>
            </a:fld>
            <a:endParaRPr lang="ru-RU" altLang="ru-RU"/>
          </a:p>
        </p:txBody>
      </p:sp>
    </p:spTree>
    <p:extLst>
      <p:ext uri="{BB962C8B-B14F-4D97-AF65-F5344CB8AC3E}">
        <p14:creationId xmlns:p14="http://schemas.microsoft.com/office/powerpoint/2010/main" xmlns="" val="1086467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Образ слайда 1"/>
          <p:cNvSpPr>
            <a:spLocks noGrp="1" noRot="1" noChangeAspect="1" noTextEdit="1"/>
          </p:cNvSpPr>
          <p:nvPr>
            <p:ph type="sldImg"/>
          </p:nvPr>
        </p:nvSpPr>
        <p:spPr>
          <a:ln/>
        </p:spPr>
      </p:sp>
      <p:sp>
        <p:nvSpPr>
          <p:cNvPr id="43011" name="Заметки 2"/>
          <p:cNvSpPr>
            <a:spLocks noGrp="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defRPr/>
            </a:pPr>
            <a:r>
              <a:rPr lang="ru-RU" altLang="ru-RU" dirty="0" smtClean="0"/>
              <a:t>На слайде представлены 15 регионов с наиболее высокими показателями </a:t>
            </a:r>
            <a:r>
              <a:rPr lang="ru-RU" altLang="ru-RU" dirty="0" smtClean="0">
                <a:solidFill>
                  <a:schemeClr val="tx2">
                    <a:lumMod val="50000"/>
                  </a:schemeClr>
                </a:solidFill>
              </a:rPr>
              <a:t>младенческой </a:t>
            </a:r>
            <a:r>
              <a:rPr lang="ru-RU" altLang="ru-RU" dirty="0" smtClean="0"/>
              <a:t>смертности.</a:t>
            </a:r>
            <a:endParaRPr lang="ru-RU" altLang="ru-RU" b="1" dirty="0" smtClean="0"/>
          </a:p>
          <a:p>
            <a:pPr>
              <a:defRPr/>
            </a:pPr>
            <a:r>
              <a:rPr lang="ru-RU" altLang="ru-RU" b="1" dirty="0" smtClean="0"/>
              <a:t>Наиболее низкий показатель младенческой смертности </a:t>
            </a:r>
          </a:p>
          <a:p>
            <a:pPr>
              <a:defRPr/>
            </a:pPr>
            <a:r>
              <a:rPr lang="ru-RU" altLang="ru-RU" dirty="0" smtClean="0"/>
              <a:t>Чувашская Республика -3.1; Республика Мордовия-3,7; Пензенская область  -4,1; Тамбовская область- 4,3; Курская область- 4,5; </a:t>
            </a:r>
            <a:r>
              <a:rPr lang="ru-RU" altLang="ru-RU" dirty="0" err="1" smtClean="0"/>
              <a:t>г.Санкт</a:t>
            </a:r>
            <a:r>
              <a:rPr lang="ru-RU" altLang="ru-RU" dirty="0" smtClean="0"/>
              <a:t>-Петербург- 4,6.  Несомненно это заслуга в </a:t>
            </a:r>
            <a:r>
              <a:rPr lang="ru-RU" altLang="ru-RU" dirty="0" err="1" smtClean="0"/>
              <a:t>т.ч</a:t>
            </a:r>
            <a:r>
              <a:rPr lang="ru-RU" altLang="ru-RU" dirty="0" smtClean="0"/>
              <a:t>. главных внештатных специалистов.</a:t>
            </a:r>
          </a:p>
          <a:p>
            <a:pPr>
              <a:defRPr/>
            </a:pPr>
            <a:r>
              <a:rPr lang="ru-RU" altLang="ru-RU" b="1" dirty="0" smtClean="0"/>
              <a:t>Отмечается </a:t>
            </a:r>
            <a:r>
              <a:rPr lang="ru-RU" altLang="ru-RU" b="1" dirty="0" err="1" smtClean="0"/>
              <a:t>недостижение</a:t>
            </a:r>
            <a:r>
              <a:rPr lang="ru-RU" altLang="ru-RU" b="1" dirty="0" smtClean="0"/>
              <a:t> целевого значения индикатора  младенческой смертности в 17 регионах: </a:t>
            </a:r>
            <a:r>
              <a:rPr lang="ru-RU" altLang="ru-RU" dirty="0" smtClean="0"/>
              <a:t>г.</a:t>
            </a:r>
            <a:r>
              <a:rPr lang="ru-RU" altLang="ru-RU" b="1" dirty="0" smtClean="0"/>
              <a:t> </a:t>
            </a:r>
            <a:r>
              <a:rPr lang="ru-RU" altLang="ru-RU" dirty="0" smtClean="0"/>
              <a:t>Севастополь - 13,3%; Республика Башкортостан - 6,8%; Республика Карелия - 9,4%; Республика Калмыкия - 8,1%; </a:t>
            </a:r>
            <a:r>
              <a:rPr lang="ru-RU" altLang="ru-RU" b="1" dirty="0" smtClean="0"/>
              <a:t>Республика Марий Эл - 36,9%; </a:t>
            </a:r>
            <a:r>
              <a:rPr lang="ru-RU" altLang="ru-RU" dirty="0" smtClean="0"/>
              <a:t>Республика Северная Осетия-Алания - 5,1%; </a:t>
            </a:r>
            <a:r>
              <a:rPr lang="ru-RU" altLang="ru-RU" b="1" dirty="0" smtClean="0"/>
              <a:t>Забайкальский край - 27,1%; </a:t>
            </a:r>
            <a:r>
              <a:rPr lang="ru-RU" altLang="ru-RU" dirty="0" smtClean="0"/>
              <a:t>Камчатский край - 6,8%; </a:t>
            </a:r>
            <a:r>
              <a:rPr lang="ru-RU" altLang="ru-RU" b="1" dirty="0" smtClean="0"/>
              <a:t>Калужская область -  53,1%; Калининградская область - 29,5%; </a:t>
            </a:r>
            <a:r>
              <a:rPr lang="ru-RU" altLang="ru-RU" dirty="0" smtClean="0"/>
              <a:t>Мурманская область - 1,4%; Орловская область - 12,9%; </a:t>
            </a:r>
            <a:r>
              <a:rPr lang="ru-RU" altLang="ru-RU" b="1" dirty="0" smtClean="0"/>
              <a:t>Ленинградская область - 28,8%; </a:t>
            </a:r>
            <a:r>
              <a:rPr lang="ru-RU" altLang="ru-RU" dirty="0" smtClean="0"/>
              <a:t>Псковская область - 2,5%; Новгородская область - 12,8%; Тульская область - 7,1%; Чукотский автономный округ - 18,8%.</a:t>
            </a:r>
          </a:p>
        </p:txBody>
      </p:sp>
      <p:sp>
        <p:nvSpPr>
          <p:cNvPr id="45060"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4847" indent="-285499" eaLnBrk="0" hangingPunct="0">
              <a:spcBef>
                <a:spcPct val="30000"/>
              </a:spcBef>
              <a:defRPr sz="1200">
                <a:solidFill>
                  <a:schemeClr val="tx1"/>
                </a:solidFill>
                <a:latin typeface="Times New Roman" panose="02020603050405020304" pitchFamily="18" charset="0"/>
              </a:defRPr>
            </a:lvl2pPr>
            <a:lvl3pPr marL="1146778" indent="-228080" eaLnBrk="0" hangingPunct="0">
              <a:spcBef>
                <a:spcPct val="30000"/>
              </a:spcBef>
              <a:defRPr sz="1200">
                <a:solidFill>
                  <a:schemeClr val="tx1"/>
                </a:solidFill>
                <a:latin typeface="Times New Roman" panose="02020603050405020304" pitchFamily="18" charset="0"/>
              </a:defRPr>
            </a:lvl3pPr>
            <a:lvl4pPr marL="1606126" indent="-228080" eaLnBrk="0" hangingPunct="0">
              <a:spcBef>
                <a:spcPct val="30000"/>
              </a:spcBef>
              <a:defRPr sz="1200">
                <a:solidFill>
                  <a:schemeClr val="tx1"/>
                </a:solidFill>
                <a:latin typeface="Times New Roman" panose="02020603050405020304" pitchFamily="18" charset="0"/>
              </a:defRPr>
            </a:lvl4pPr>
            <a:lvl5pPr marL="2065475" indent="-228080" eaLnBrk="0" hangingPunct="0">
              <a:spcBef>
                <a:spcPct val="30000"/>
              </a:spcBef>
              <a:defRPr sz="1200">
                <a:solidFill>
                  <a:schemeClr val="tx1"/>
                </a:solidFill>
                <a:latin typeface="Times New Roman" panose="02020603050405020304" pitchFamily="18" charset="0"/>
              </a:defRPr>
            </a:lvl5pPr>
            <a:lvl6pPr marL="2524824" indent="-228080" eaLnBrk="0" fontAlgn="base" hangingPunct="0">
              <a:spcBef>
                <a:spcPct val="30000"/>
              </a:spcBef>
              <a:spcAft>
                <a:spcPct val="0"/>
              </a:spcAft>
              <a:defRPr sz="1200">
                <a:solidFill>
                  <a:schemeClr val="tx1"/>
                </a:solidFill>
                <a:latin typeface="Times New Roman" panose="02020603050405020304" pitchFamily="18" charset="0"/>
              </a:defRPr>
            </a:lvl6pPr>
            <a:lvl7pPr marL="2984173" indent="-228080" eaLnBrk="0" fontAlgn="base" hangingPunct="0">
              <a:spcBef>
                <a:spcPct val="30000"/>
              </a:spcBef>
              <a:spcAft>
                <a:spcPct val="0"/>
              </a:spcAft>
              <a:defRPr sz="1200">
                <a:solidFill>
                  <a:schemeClr val="tx1"/>
                </a:solidFill>
                <a:latin typeface="Times New Roman" panose="02020603050405020304" pitchFamily="18" charset="0"/>
              </a:defRPr>
            </a:lvl7pPr>
            <a:lvl8pPr marL="3443522" indent="-228080" eaLnBrk="0" fontAlgn="base" hangingPunct="0">
              <a:spcBef>
                <a:spcPct val="30000"/>
              </a:spcBef>
              <a:spcAft>
                <a:spcPct val="0"/>
              </a:spcAft>
              <a:defRPr sz="1200">
                <a:solidFill>
                  <a:schemeClr val="tx1"/>
                </a:solidFill>
                <a:latin typeface="Times New Roman" panose="02020603050405020304" pitchFamily="18" charset="0"/>
              </a:defRPr>
            </a:lvl8pPr>
            <a:lvl9pPr marL="3902871" indent="-22808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CA542701-A187-4120-8476-7B3D52640D54}" type="slidenum">
              <a:rPr lang="ru-RU" altLang="ru-RU"/>
              <a:pPr eaLnBrk="1" hangingPunct="1">
                <a:spcBef>
                  <a:spcPct val="0"/>
                </a:spcBef>
              </a:pPr>
              <a:t>7</a:t>
            </a:fld>
            <a:endParaRPr lang="ru-RU" altLang="ru-RU"/>
          </a:p>
        </p:txBody>
      </p:sp>
    </p:spTree>
    <p:extLst>
      <p:ext uri="{BB962C8B-B14F-4D97-AF65-F5344CB8AC3E}">
        <p14:creationId xmlns:p14="http://schemas.microsoft.com/office/powerpoint/2010/main" xmlns="" val="2762557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Образ слайда 1"/>
          <p:cNvSpPr>
            <a:spLocks noGrp="1" noRot="1" noChangeAspect="1" noTextEdit="1"/>
          </p:cNvSpPr>
          <p:nvPr>
            <p:ph type="sldImg"/>
          </p:nvPr>
        </p:nvSpPr>
        <p:spPr>
          <a:ln/>
        </p:spPr>
      </p:sp>
      <p:sp>
        <p:nvSpPr>
          <p:cNvPr id="47107" name="Заметки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indent="180231" algn="just">
              <a:tabLst>
                <a:tab pos="3732209" algn="l"/>
              </a:tabLst>
            </a:pPr>
            <a:r>
              <a:rPr lang="ru-RU" altLang="ru-RU" b="1" smtClean="0">
                <a:cs typeface="Times New Roman" panose="02020603050405020304" pitchFamily="18" charset="0"/>
              </a:rPr>
              <a:t>ТПГГ утверждена с нарушением срока, рекомендованного                постановлением Правительства Российской от 28.11.2014 №1273 «О Программе государственных гарантий бесплатного оказания гражданам медицинской помощи на 2015 год и на плановый период 2016 и 2017 годов»</a:t>
            </a:r>
            <a:endParaRPr lang="ru-RU" altLang="ru-RU" b="1" smtClean="0"/>
          </a:p>
          <a:p>
            <a:pPr indent="180231" algn="just">
              <a:tabLst>
                <a:tab pos="3732209" algn="l"/>
              </a:tabLst>
            </a:pPr>
            <a:r>
              <a:rPr lang="ru-RU" altLang="ru-RU" smtClean="0">
                <a:cs typeface="Times New Roman" panose="02020603050405020304" pitchFamily="18" charset="0"/>
              </a:rPr>
              <a:t>Республика Башкортостан, Чеченская Республика, Республика Ингушетия, Кемеровская область, Новгородская область, Еврейская АО, г.Севастополь</a:t>
            </a:r>
            <a:r>
              <a:rPr lang="ru-RU" altLang="ru-RU" sz="1400">
                <a:cs typeface="Times New Roman" panose="02020603050405020304" pitchFamily="18" charset="0"/>
              </a:rPr>
              <a:t>  </a:t>
            </a:r>
            <a:endParaRPr lang="ru-RU" altLang="ru-RU" smtClean="0"/>
          </a:p>
          <a:p>
            <a:pPr indent="180231" algn="just">
              <a:tabLst>
                <a:tab pos="3732209" algn="l"/>
              </a:tabLst>
            </a:pPr>
            <a:r>
              <a:rPr lang="ru-RU" altLang="ru-RU" b="1" smtClean="0">
                <a:cs typeface="Times New Roman" panose="02020603050405020304" pitchFamily="18" charset="0"/>
              </a:rPr>
              <a:t>Нормативы объемов предоставления медицинской помощи и нормативы финансовых затрат за счет средств бюджета субъекта ниже нормативов, установленных в ПГГ</a:t>
            </a:r>
            <a:endParaRPr lang="ru-RU" altLang="ru-RU" b="1" smtClean="0"/>
          </a:p>
          <a:p>
            <a:pPr indent="180231" algn="just">
              <a:tabLst>
                <a:tab pos="3732209" algn="l"/>
              </a:tabLst>
            </a:pPr>
            <a:r>
              <a:rPr lang="ru-RU" altLang="ru-RU" smtClean="0">
                <a:cs typeface="Times New Roman" panose="02020603050405020304" pitchFamily="18" charset="0"/>
              </a:rPr>
              <a:t> Калининградская область, Республика Алтай, Алтайский край, Республика Башкортостан, Воронежская область, Республика Дагестан, Еврейская автономная область, Республика Калмыкия, Курганской области, Карачаево - Черкесская Республика, Ленинградская область, Новгородская область, Новосибирская область, Псковская область, Ростовская область, Республики Северная Осетия–Алания, Сахалинская область, Чеченская Республика  </a:t>
            </a:r>
            <a:endParaRPr lang="ru-RU" altLang="ru-RU" smtClean="0"/>
          </a:p>
          <a:p>
            <a:pPr indent="180231" algn="just">
              <a:tabLst>
                <a:tab pos="3732209" algn="l"/>
              </a:tabLst>
            </a:pPr>
            <a:r>
              <a:rPr lang="ru-RU" altLang="ru-RU" b="1" smtClean="0">
                <a:cs typeface="Times New Roman" panose="02020603050405020304" pitchFamily="18" charset="0"/>
              </a:rPr>
              <a:t>Несбалансированность ТПГГ в части объемов медицинской помощи и нормативов финансовых затрат на единицу объема медицинской помощи по условиям её указания</a:t>
            </a:r>
            <a:endParaRPr lang="ru-RU" altLang="ru-RU" b="1" smtClean="0"/>
          </a:p>
          <a:p>
            <a:pPr indent="180231" algn="just">
              <a:tabLst>
                <a:tab pos="3732209" algn="l"/>
              </a:tabLst>
            </a:pPr>
            <a:r>
              <a:rPr lang="ru-RU" altLang="ru-RU" smtClean="0">
                <a:cs typeface="Times New Roman" panose="02020603050405020304" pitchFamily="18" charset="0"/>
              </a:rPr>
              <a:t>Республика Алтай, Алтайский край, Республика Дагестан, Еврейская автономная область, Республика Ингушетия, Калужская область, Курганской области, Карачаево- Черкесская Республика, Псковская область, Ростовская область, Санкт-Петербург</a:t>
            </a:r>
            <a:endParaRPr lang="ru-RU" altLang="ru-RU" smtClean="0"/>
          </a:p>
          <a:p>
            <a:pPr indent="180231" algn="just">
              <a:tabLst>
                <a:tab pos="3732209" algn="l"/>
              </a:tabLst>
            </a:pPr>
            <a:r>
              <a:rPr lang="ru-RU" altLang="ru-RU" b="1" smtClean="0">
                <a:cs typeface="Times New Roman" panose="02020603050405020304" pitchFamily="18" charset="0"/>
              </a:rPr>
              <a:t>Подушевые нормативы финансирования в расчете на 1 жителя, ниже федеральных нормативов, предусмотренных в ПГГ</a:t>
            </a:r>
          </a:p>
          <a:p>
            <a:pPr indent="180231" algn="just">
              <a:tabLst>
                <a:tab pos="3732209" algn="l"/>
              </a:tabLst>
            </a:pPr>
            <a:r>
              <a:rPr lang="ru-RU" altLang="ru-RU" smtClean="0">
                <a:cs typeface="Times New Roman" panose="02020603050405020304" pitchFamily="18" charset="0"/>
              </a:rPr>
              <a:t>Калининградская область, Республика Алтай, Алтайский край, Республике Башкортостан, Воронежская область, Республика Дагестан, Еврейская автономная область, Республика Ингушетия, Республика Калмыкия, Калужская область, Кабардино-Балкарская Республика, Кемеровская область, Республика Крым, Карачаево- Черкесская Республика, Ленинградская область, Липецкая область, Новгородская область, Ростовская область, Республика Северная Осетия–Алания, Томская область</a:t>
            </a:r>
          </a:p>
          <a:p>
            <a:pPr indent="180231" algn="just">
              <a:tabLst>
                <a:tab pos="3732209" algn="l"/>
              </a:tabLst>
            </a:pPr>
            <a:r>
              <a:rPr lang="ru-RU" altLang="ru-RU" b="1" smtClean="0">
                <a:cs typeface="Times New Roman" panose="02020603050405020304" pitchFamily="18" charset="0"/>
              </a:rPr>
              <a:t> </a:t>
            </a:r>
          </a:p>
        </p:txBody>
      </p:sp>
      <p:sp>
        <p:nvSpPr>
          <p:cNvPr id="47108"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4847" indent="-285499" eaLnBrk="0" hangingPunct="0">
              <a:spcBef>
                <a:spcPct val="30000"/>
              </a:spcBef>
              <a:defRPr sz="1200">
                <a:solidFill>
                  <a:schemeClr val="tx1"/>
                </a:solidFill>
                <a:latin typeface="Times New Roman" panose="02020603050405020304" pitchFamily="18" charset="0"/>
              </a:defRPr>
            </a:lvl2pPr>
            <a:lvl3pPr marL="1146778" indent="-228080" eaLnBrk="0" hangingPunct="0">
              <a:spcBef>
                <a:spcPct val="30000"/>
              </a:spcBef>
              <a:defRPr sz="1200">
                <a:solidFill>
                  <a:schemeClr val="tx1"/>
                </a:solidFill>
                <a:latin typeface="Times New Roman" panose="02020603050405020304" pitchFamily="18" charset="0"/>
              </a:defRPr>
            </a:lvl3pPr>
            <a:lvl4pPr marL="1606126" indent="-228080" eaLnBrk="0" hangingPunct="0">
              <a:spcBef>
                <a:spcPct val="30000"/>
              </a:spcBef>
              <a:defRPr sz="1200">
                <a:solidFill>
                  <a:schemeClr val="tx1"/>
                </a:solidFill>
                <a:latin typeface="Times New Roman" panose="02020603050405020304" pitchFamily="18" charset="0"/>
              </a:defRPr>
            </a:lvl4pPr>
            <a:lvl5pPr marL="2065475" indent="-228080" eaLnBrk="0" hangingPunct="0">
              <a:spcBef>
                <a:spcPct val="30000"/>
              </a:spcBef>
              <a:defRPr sz="1200">
                <a:solidFill>
                  <a:schemeClr val="tx1"/>
                </a:solidFill>
                <a:latin typeface="Times New Roman" panose="02020603050405020304" pitchFamily="18" charset="0"/>
              </a:defRPr>
            </a:lvl5pPr>
            <a:lvl6pPr marL="2524824" indent="-228080" eaLnBrk="0" fontAlgn="base" hangingPunct="0">
              <a:spcBef>
                <a:spcPct val="30000"/>
              </a:spcBef>
              <a:spcAft>
                <a:spcPct val="0"/>
              </a:spcAft>
              <a:defRPr sz="1200">
                <a:solidFill>
                  <a:schemeClr val="tx1"/>
                </a:solidFill>
                <a:latin typeface="Times New Roman" panose="02020603050405020304" pitchFamily="18" charset="0"/>
              </a:defRPr>
            </a:lvl6pPr>
            <a:lvl7pPr marL="2984173" indent="-228080" eaLnBrk="0" fontAlgn="base" hangingPunct="0">
              <a:spcBef>
                <a:spcPct val="30000"/>
              </a:spcBef>
              <a:spcAft>
                <a:spcPct val="0"/>
              </a:spcAft>
              <a:defRPr sz="1200">
                <a:solidFill>
                  <a:schemeClr val="tx1"/>
                </a:solidFill>
                <a:latin typeface="Times New Roman" panose="02020603050405020304" pitchFamily="18" charset="0"/>
              </a:defRPr>
            </a:lvl7pPr>
            <a:lvl8pPr marL="3443522" indent="-228080" eaLnBrk="0" fontAlgn="base" hangingPunct="0">
              <a:spcBef>
                <a:spcPct val="30000"/>
              </a:spcBef>
              <a:spcAft>
                <a:spcPct val="0"/>
              </a:spcAft>
              <a:defRPr sz="1200">
                <a:solidFill>
                  <a:schemeClr val="tx1"/>
                </a:solidFill>
                <a:latin typeface="Times New Roman" panose="02020603050405020304" pitchFamily="18" charset="0"/>
              </a:defRPr>
            </a:lvl8pPr>
            <a:lvl9pPr marL="3902871" indent="-22808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9E8F19F1-2475-4F00-A4C1-4334CB281686}" type="slidenum">
              <a:rPr lang="ru-RU" altLang="ru-RU"/>
              <a:pPr eaLnBrk="1" hangingPunct="1">
                <a:spcBef>
                  <a:spcPct val="0"/>
                </a:spcBef>
              </a:pPr>
              <a:t>9</a:t>
            </a:fld>
            <a:endParaRPr lang="ru-RU" altLang="ru-RU"/>
          </a:p>
        </p:txBody>
      </p:sp>
    </p:spTree>
    <p:extLst>
      <p:ext uri="{BB962C8B-B14F-4D97-AF65-F5344CB8AC3E}">
        <p14:creationId xmlns:p14="http://schemas.microsoft.com/office/powerpoint/2010/main" xmlns="" val="1854071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noTextEdit="1"/>
          </p:cNvSpPr>
          <p:nvPr>
            <p:ph type="sldImg"/>
          </p:nvPr>
        </p:nvSpPr>
        <p:spPr>
          <a:ln/>
        </p:spPr>
      </p:sp>
      <p:sp>
        <p:nvSpPr>
          <p:cNvPr id="49155" name="Заметки 2"/>
          <p:cNvSpPr>
            <a:spLocks noGrp="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indent="181188" algn="just">
              <a:tabLst>
                <a:tab pos="3732847" algn="l"/>
              </a:tabLst>
              <a:defRPr/>
            </a:pPr>
            <a:r>
              <a:rPr lang="ru-RU" b="1" dirty="0" smtClean="0">
                <a:latin typeface="Times New Roman"/>
                <a:cs typeface="Times New Roman"/>
              </a:rPr>
              <a:t>ТПГГ не содержит всех видов медицинской помощи, в части паллиативной медицинской помощи, установленных ПГГ или содержит критически низкие объемы некоторых видов медицинской помощи</a:t>
            </a:r>
            <a:endParaRPr lang="ru-RU" b="1" dirty="0" smtClean="0"/>
          </a:p>
          <a:p>
            <a:pPr indent="181188" algn="just">
              <a:tabLst>
                <a:tab pos="3732847" algn="l"/>
              </a:tabLst>
              <a:defRPr/>
            </a:pPr>
            <a:r>
              <a:rPr lang="ru-RU" dirty="0" smtClean="0">
                <a:latin typeface="Times New Roman"/>
                <a:cs typeface="Times New Roman"/>
              </a:rPr>
              <a:t>Республика Дагестан, Калининградская область, Республика Калмыкия, Кабардино-Балкарская Республика, </a:t>
            </a:r>
            <a:r>
              <a:rPr lang="ru-RU" dirty="0" err="1" smtClean="0">
                <a:latin typeface="Times New Roman"/>
                <a:cs typeface="Times New Roman"/>
              </a:rPr>
              <a:t>Карачаево</a:t>
            </a:r>
            <a:r>
              <a:rPr lang="ru-RU" dirty="0" smtClean="0">
                <a:latin typeface="Times New Roman"/>
                <a:cs typeface="Times New Roman"/>
              </a:rPr>
              <a:t> - Черкесская Республика, Новосибирская область, Томская область, Чеченская Республика  </a:t>
            </a:r>
            <a:endParaRPr lang="ru-RU" dirty="0" smtClean="0"/>
          </a:p>
          <a:p>
            <a:pPr indent="181188" algn="just">
              <a:tabLst>
                <a:tab pos="3732847" algn="l"/>
              </a:tabLst>
              <a:defRPr/>
            </a:pPr>
            <a:r>
              <a:rPr lang="ru-RU" b="1" dirty="0" smtClean="0">
                <a:latin typeface="Times New Roman"/>
                <a:cs typeface="Times New Roman"/>
              </a:rPr>
              <a:t>ТПГГ не содержит перечень лекарственных препаратов, отпускаемых населению в соответствии с перечнем групп населения и категорий заболеваний, при амбулаторном лечении которых лекарственные средства и изделия медицинского назначения отпускаются по рецептам врачей бесплатно, а также в соответствии с перечнем групп населения, при амбулаторном лечении которых лекарственные средства отпускаются по рецептам врачей с 50-процентной скидкой</a:t>
            </a:r>
            <a:endParaRPr lang="ru-RU" b="1" dirty="0" smtClean="0"/>
          </a:p>
          <a:p>
            <a:pPr indent="181188" algn="just">
              <a:tabLst>
                <a:tab pos="3732847" algn="l"/>
              </a:tabLst>
              <a:defRPr/>
            </a:pPr>
            <a:r>
              <a:rPr lang="ru-RU" dirty="0" smtClean="0">
                <a:latin typeface="Times New Roman"/>
                <a:cs typeface="Times New Roman"/>
              </a:rPr>
              <a:t>Республика Алтай, Кабардино-Балкарская Республика, Республике Крым, Липецкая область, Нижегородская область, Новгородская область, Псковская область, Челябинская область</a:t>
            </a:r>
            <a:endParaRPr lang="ru-RU" dirty="0" smtClean="0"/>
          </a:p>
          <a:p>
            <a:pPr indent="181188" algn="just">
              <a:tabLst>
                <a:tab pos="3732847" algn="l"/>
              </a:tabLst>
              <a:defRPr/>
            </a:pPr>
            <a:r>
              <a:rPr lang="ru-RU" b="1" dirty="0" smtClean="0">
                <a:solidFill>
                  <a:srgbClr val="000000"/>
                </a:solidFill>
                <a:latin typeface="Times New Roman"/>
                <a:cs typeface="Times New Roman"/>
              </a:rPr>
              <a:t>ТПГГ не содержит сведений о численности населения и численности граждан, застрахованных в системе обязательного медицинского страхования</a:t>
            </a:r>
            <a:endParaRPr lang="ru-RU" b="1" dirty="0" smtClean="0">
              <a:solidFill>
                <a:srgbClr val="000000"/>
              </a:solidFill>
            </a:endParaRPr>
          </a:p>
          <a:p>
            <a:pPr indent="181188" algn="just">
              <a:tabLst>
                <a:tab pos="3732847" algn="l"/>
              </a:tabLst>
              <a:defRPr/>
            </a:pPr>
            <a:r>
              <a:rPr lang="ru-RU" dirty="0" smtClean="0">
                <a:solidFill>
                  <a:srgbClr val="000000"/>
                </a:solidFill>
                <a:latin typeface="Times New Roman"/>
                <a:cs typeface="Times New Roman"/>
              </a:rPr>
              <a:t>Республика Башкортостан, Республика Дагестан, Республика Ингушетия, Кабардино-Балкарская Республика, Новгородская область, Воронежская область, Псковская область, Ростовская область, Сахалинская область, </a:t>
            </a:r>
            <a:r>
              <a:rPr lang="ru-RU" dirty="0" err="1" smtClean="0">
                <a:solidFill>
                  <a:srgbClr val="000000"/>
                </a:solidFill>
                <a:latin typeface="Times New Roman"/>
                <a:cs typeface="Times New Roman"/>
              </a:rPr>
              <a:t>г.Севастополь</a:t>
            </a:r>
            <a:endParaRPr lang="ru-RU" dirty="0" smtClean="0">
              <a:solidFill>
                <a:srgbClr val="000000"/>
              </a:solidFill>
            </a:endParaRPr>
          </a:p>
          <a:p>
            <a:pPr>
              <a:defRPr/>
            </a:pPr>
            <a:endParaRPr lang="ru-RU" altLang="ru-RU" dirty="0" smtClean="0">
              <a:solidFill>
                <a:srgbClr val="000000"/>
              </a:solidFill>
            </a:endParaRPr>
          </a:p>
          <a:p>
            <a:pPr>
              <a:defRPr/>
            </a:pPr>
            <a:endParaRPr lang="ru-RU" altLang="ru-RU" dirty="0" smtClean="0"/>
          </a:p>
        </p:txBody>
      </p:sp>
      <p:sp>
        <p:nvSpPr>
          <p:cNvPr id="48132"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4847" indent="-285499" eaLnBrk="0" hangingPunct="0">
              <a:spcBef>
                <a:spcPct val="30000"/>
              </a:spcBef>
              <a:defRPr sz="1200">
                <a:solidFill>
                  <a:schemeClr val="tx1"/>
                </a:solidFill>
                <a:latin typeface="Times New Roman" panose="02020603050405020304" pitchFamily="18" charset="0"/>
              </a:defRPr>
            </a:lvl2pPr>
            <a:lvl3pPr marL="1146778" indent="-228080" eaLnBrk="0" hangingPunct="0">
              <a:spcBef>
                <a:spcPct val="30000"/>
              </a:spcBef>
              <a:defRPr sz="1200">
                <a:solidFill>
                  <a:schemeClr val="tx1"/>
                </a:solidFill>
                <a:latin typeface="Times New Roman" panose="02020603050405020304" pitchFamily="18" charset="0"/>
              </a:defRPr>
            </a:lvl3pPr>
            <a:lvl4pPr marL="1606126" indent="-228080" eaLnBrk="0" hangingPunct="0">
              <a:spcBef>
                <a:spcPct val="30000"/>
              </a:spcBef>
              <a:defRPr sz="1200">
                <a:solidFill>
                  <a:schemeClr val="tx1"/>
                </a:solidFill>
                <a:latin typeface="Times New Roman" panose="02020603050405020304" pitchFamily="18" charset="0"/>
              </a:defRPr>
            </a:lvl4pPr>
            <a:lvl5pPr marL="2065475" indent="-228080" eaLnBrk="0" hangingPunct="0">
              <a:spcBef>
                <a:spcPct val="30000"/>
              </a:spcBef>
              <a:defRPr sz="1200">
                <a:solidFill>
                  <a:schemeClr val="tx1"/>
                </a:solidFill>
                <a:latin typeface="Times New Roman" panose="02020603050405020304" pitchFamily="18" charset="0"/>
              </a:defRPr>
            </a:lvl5pPr>
            <a:lvl6pPr marL="2524824" indent="-228080" eaLnBrk="0" fontAlgn="base" hangingPunct="0">
              <a:spcBef>
                <a:spcPct val="30000"/>
              </a:spcBef>
              <a:spcAft>
                <a:spcPct val="0"/>
              </a:spcAft>
              <a:defRPr sz="1200">
                <a:solidFill>
                  <a:schemeClr val="tx1"/>
                </a:solidFill>
                <a:latin typeface="Times New Roman" panose="02020603050405020304" pitchFamily="18" charset="0"/>
              </a:defRPr>
            </a:lvl6pPr>
            <a:lvl7pPr marL="2984173" indent="-228080" eaLnBrk="0" fontAlgn="base" hangingPunct="0">
              <a:spcBef>
                <a:spcPct val="30000"/>
              </a:spcBef>
              <a:spcAft>
                <a:spcPct val="0"/>
              </a:spcAft>
              <a:defRPr sz="1200">
                <a:solidFill>
                  <a:schemeClr val="tx1"/>
                </a:solidFill>
                <a:latin typeface="Times New Roman" panose="02020603050405020304" pitchFamily="18" charset="0"/>
              </a:defRPr>
            </a:lvl7pPr>
            <a:lvl8pPr marL="3443522" indent="-228080" eaLnBrk="0" fontAlgn="base" hangingPunct="0">
              <a:spcBef>
                <a:spcPct val="30000"/>
              </a:spcBef>
              <a:spcAft>
                <a:spcPct val="0"/>
              </a:spcAft>
              <a:defRPr sz="1200">
                <a:solidFill>
                  <a:schemeClr val="tx1"/>
                </a:solidFill>
                <a:latin typeface="Times New Roman" panose="02020603050405020304" pitchFamily="18" charset="0"/>
              </a:defRPr>
            </a:lvl8pPr>
            <a:lvl9pPr marL="3902871" indent="-22808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AE988384-00F5-429B-AC87-A0E31918249A}" type="slidenum">
              <a:rPr lang="ru-RU" altLang="ru-RU"/>
              <a:pPr eaLnBrk="1" hangingPunct="1">
                <a:spcBef>
                  <a:spcPct val="0"/>
                </a:spcBef>
              </a:pPr>
              <a:t>10</a:t>
            </a:fld>
            <a:endParaRPr lang="ru-RU" altLang="ru-RU"/>
          </a:p>
        </p:txBody>
      </p:sp>
    </p:spTree>
    <p:extLst>
      <p:ext uri="{BB962C8B-B14F-4D97-AF65-F5344CB8AC3E}">
        <p14:creationId xmlns:p14="http://schemas.microsoft.com/office/powerpoint/2010/main" xmlns="" val="759957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Название 1"/>
          <p:cNvSpPr>
            <a:spLocks noGrp="1"/>
          </p:cNvSpPr>
          <p:nvPr>
            <p:ph type="ctrTitle"/>
          </p:nvPr>
        </p:nvSpPr>
        <p:spPr>
          <a:xfrm>
            <a:off x="685800" y="2130425"/>
            <a:ext cx="7772400" cy="1470025"/>
          </a:xfrm>
        </p:spPr>
        <p:txBody>
          <a:bodyPr/>
          <a:lstStyle/>
          <a:p>
            <a:r>
              <a:rPr lang="en-US"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Образец подзаголовка</a:t>
            </a:r>
            <a:endParaRPr lang="ru-RU"/>
          </a:p>
        </p:txBody>
      </p:sp>
      <p:sp>
        <p:nvSpPr>
          <p:cNvPr id="4" name="Дата 3"/>
          <p:cNvSpPr>
            <a:spLocks noGrp="1"/>
          </p:cNvSpPr>
          <p:nvPr>
            <p:ph type="dt" sz="half" idx="10"/>
          </p:nvPr>
        </p:nvSpPr>
        <p:spPr/>
        <p:txBody>
          <a:bodyPr/>
          <a:lstStyle/>
          <a:p>
            <a:fld id="{B7BE002B-554F-4D32-A56C-E491E368EEBF}" type="datetime1">
              <a:rPr lang="ru-RU" smtClean="0"/>
              <a:pPr/>
              <a:t>29.09.2015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3022273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10"/>
          </p:nvPr>
        </p:nvSpPr>
        <p:spPr/>
        <p:txBody>
          <a:bodyPr/>
          <a:lstStyle/>
          <a:p>
            <a:fld id="{97500A18-4CB5-4EDC-B0EA-4998DDE06F69}" type="datetime1">
              <a:rPr lang="ru-RU" smtClean="0"/>
              <a:pPr/>
              <a:t>29.09.2015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3599900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en-US"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10"/>
          </p:nvPr>
        </p:nvSpPr>
        <p:spPr/>
        <p:txBody>
          <a:bodyPr/>
          <a:lstStyle/>
          <a:p>
            <a:fld id="{DC9DC873-4C4D-4D2A-A7F1-FF03EC63ED44}" type="datetime1">
              <a:rPr lang="ru-RU" smtClean="0"/>
              <a:pPr/>
              <a:t>29.09.2015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3875226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531AE51-2690-4965-8F98-4AC1046EF4AA}" type="datetime1">
              <a:rPr lang="ru-RU" smtClean="0">
                <a:solidFill>
                  <a:prstClr val="black"/>
                </a:solidFill>
              </a:rPr>
              <a:pPr/>
              <a:t>29.09.2015</a:t>
            </a:fld>
            <a:endParaRPr lang="ru-RU">
              <a:solidFill>
                <a:prstClr val="black"/>
              </a:solidFill>
            </a:endParaRPr>
          </a:p>
        </p:txBody>
      </p:sp>
      <p:sp>
        <p:nvSpPr>
          <p:cNvPr id="5" name="Footer Placeholder 4"/>
          <p:cNvSpPr>
            <a:spLocks noGrp="1"/>
          </p:cNvSpPr>
          <p:nvPr>
            <p:ph type="ftr" sz="quarter" idx="11"/>
          </p:nvPr>
        </p:nvSpPr>
        <p:spPr/>
        <p:txBody>
          <a:bodyPr/>
          <a:lstStyle/>
          <a:p>
            <a:endParaRPr lang="ru-RU">
              <a:solidFill>
                <a:prstClr val="black"/>
              </a:solidFill>
            </a:endParaRP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725C68B6-61C2-468F-89AB-4B9F7531AA68}" type="slidenum">
              <a:rPr lang="ru-RU" smtClean="0">
                <a:solidFill>
                  <a:prstClr val="black"/>
                </a:solidFill>
              </a:rPr>
              <a:pPr/>
              <a:t>‹#›</a:t>
            </a:fld>
            <a:endParaRPr lang="ru-RU">
              <a:solidFill>
                <a:prstClr val="black"/>
              </a:solidFill>
            </a:endParaRPr>
          </a:p>
        </p:txBody>
      </p:sp>
    </p:spTree>
    <p:extLst>
      <p:ext uri="{BB962C8B-B14F-4D97-AF65-F5344CB8AC3E}">
        <p14:creationId xmlns:p14="http://schemas.microsoft.com/office/powerpoint/2010/main" xmlns="" val="2638587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7A085E0-A96C-4BFC-B8CA-648F5ED165F5}" type="datetime1">
              <a:rPr lang="ru-RU" smtClean="0">
                <a:solidFill>
                  <a:prstClr val="black"/>
                </a:solidFill>
              </a:rPr>
              <a:pPr/>
              <a:t>29.09.2015</a:t>
            </a:fld>
            <a:endParaRPr lang="ru-RU">
              <a:solidFill>
                <a:prstClr val="black"/>
              </a:solidFill>
            </a:endParaRPr>
          </a:p>
        </p:txBody>
      </p:sp>
      <p:sp>
        <p:nvSpPr>
          <p:cNvPr id="5" name="Footer Placeholder 4"/>
          <p:cNvSpPr>
            <a:spLocks noGrp="1"/>
          </p:cNvSpPr>
          <p:nvPr>
            <p:ph type="ftr" sz="quarter" idx="11"/>
          </p:nvPr>
        </p:nvSpPr>
        <p:spPr/>
        <p:txBody>
          <a:bodyPr/>
          <a:lstStyle/>
          <a:p>
            <a:endParaRPr lang="ru-RU">
              <a:solidFill>
                <a:prstClr val="black"/>
              </a:solidFill>
            </a:endParaRPr>
          </a:p>
        </p:txBody>
      </p:sp>
      <p:sp>
        <p:nvSpPr>
          <p:cNvPr id="6" name="Slide Number Placeholder 5"/>
          <p:cNvSpPr>
            <a:spLocks noGrp="1"/>
          </p:cNvSpPr>
          <p:nvPr>
            <p:ph type="sldNum" sz="quarter" idx="12"/>
          </p:nvPr>
        </p:nvSpPr>
        <p:spPr/>
        <p:txBody>
          <a:bodyPr/>
          <a:lstStyle/>
          <a:p>
            <a:fld id="{725C68B6-61C2-468F-89AB-4B9F7531AA68}" type="slidenum">
              <a:rPr lang="ru-RU" smtClean="0">
                <a:solidFill>
                  <a:srgbClr val="1F497D"/>
                </a:solidFill>
              </a:rPr>
              <a:pPr/>
              <a:t>‹#›</a:t>
            </a:fld>
            <a:endParaRPr lang="ru-RU">
              <a:solidFill>
                <a:srgbClr val="1F497D"/>
              </a:solidFill>
            </a:endParaRPr>
          </a:p>
        </p:txBody>
      </p:sp>
    </p:spTree>
    <p:extLst>
      <p:ext uri="{BB962C8B-B14F-4D97-AF65-F5344CB8AC3E}">
        <p14:creationId xmlns:p14="http://schemas.microsoft.com/office/powerpoint/2010/main" xmlns="" val="37121554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6"/>
          <p:cNvSpPr>
            <a:spLocks noGrp="1"/>
          </p:cNvSpPr>
          <p:nvPr>
            <p:ph type="dt" sz="half" idx="10"/>
          </p:nvPr>
        </p:nvSpPr>
        <p:spPr/>
        <p:txBody>
          <a:bodyPr/>
          <a:lstStyle/>
          <a:p>
            <a:fld id="{1A3D608F-63DB-4B70-B54A-1DFCA7F96F5C}" type="datetime1">
              <a:rPr lang="ru-RU" smtClean="0">
                <a:solidFill>
                  <a:prstClr val="black"/>
                </a:solidFill>
              </a:rPr>
              <a:pPr/>
              <a:t>29.09.2015</a:t>
            </a:fld>
            <a:endParaRPr lang="ru-RU">
              <a:solidFill>
                <a:prstClr val="black"/>
              </a:solidFill>
            </a:endParaRPr>
          </a:p>
        </p:txBody>
      </p:sp>
      <p:sp>
        <p:nvSpPr>
          <p:cNvPr id="8" name="Slide Number Placeholder 7"/>
          <p:cNvSpPr>
            <a:spLocks noGrp="1"/>
          </p:cNvSpPr>
          <p:nvPr>
            <p:ph type="sldNum" sz="quarter" idx="11"/>
          </p:nvPr>
        </p:nvSpPr>
        <p:spPr/>
        <p:txBody>
          <a:bodyPr/>
          <a:lstStyle/>
          <a:p>
            <a:fld id="{725C68B6-61C2-468F-89AB-4B9F7531AA68}" type="slidenum">
              <a:rPr lang="ru-RU" smtClean="0">
                <a:solidFill>
                  <a:srgbClr val="1F497D"/>
                </a:solidFill>
              </a:rPr>
              <a:pPr/>
              <a:t>‹#›</a:t>
            </a:fld>
            <a:endParaRPr lang="ru-RU">
              <a:solidFill>
                <a:srgbClr val="1F497D"/>
              </a:solidFill>
            </a:endParaRPr>
          </a:p>
        </p:txBody>
      </p:sp>
      <p:sp>
        <p:nvSpPr>
          <p:cNvPr id="9" name="Footer Placeholder 8"/>
          <p:cNvSpPr>
            <a:spLocks noGrp="1"/>
          </p:cNvSpPr>
          <p:nvPr>
            <p:ph type="ftr" sz="quarter" idx="12"/>
          </p:nvPr>
        </p:nvSpPr>
        <p:spPr/>
        <p:txBody>
          <a:bodyPr/>
          <a:lstStyle/>
          <a:p>
            <a:endParaRPr lang="ru-RU">
              <a:solidFill>
                <a:prstClr val="black"/>
              </a:solidFill>
            </a:endParaRPr>
          </a:p>
        </p:txBody>
      </p:sp>
    </p:spTree>
    <p:extLst>
      <p:ext uri="{BB962C8B-B14F-4D97-AF65-F5344CB8AC3E}">
        <p14:creationId xmlns:p14="http://schemas.microsoft.com/office/powerpoint/2010/main" xmlns="" val="35227556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49688B-0390-48E8-9960-7C8E015AFFCF}" type="datetime1">
              <a:rPr lang="ru-RU" smtClean="0">
                <a:solidFill>
                  <a:prstClr val="black"/>
                </a:solidFill>
              </a:rPr>
              <a:pPr/>
              <a:t>29.09.2015</a:t>
            </a:fld>
            <a:endParaRPr lang="ru-RU">
              <a:solidFill>
                <a:prstClr val="black"/>
              </a:solidFill>
            </a:endParaRPr>
          </a:p>
        </p:txBody>
      </p:sp>
      <p:sp>
        <p:nvSpPr>
          <p:cNvPr id="6" name="Footer Placeholder 5"/>
          <p:cNvSpPr>
            <a:spLocks noGrp="1"/>
          </p:cNvSpPr>
          <p:nvPr>
            <p:ph type="ftr" sz="quarter" idx="11"/>
          </p:nvPr>
        </p:nvSpPr>
        <p:spPr/>
        <p:txBody>
          <a:bodyPr/>
          <a:lstStyle/>
          <a:p>
            <a:endParaRPr lang="ru-RU">
              <a:solidFill>
                <a:prstClr val="black"/>
              </a:solidFill>
            </a:endParaRPr>
          </a:p>
        </p:txBody>
      </p:sp>
      <p:sp>
        <p:nvSpPr>
          <p:cNvPr id="7" name="Slide Number Placeholder 6"/>
          <p:cNvSpPr>
            <a:spLocks noGrp="1"/>
          </p:cNvSpPr>
          <p:nvPr>
            <p:ph type="sldNum" sz="quarter" idx="12"/>
          </p:nvPr>
        </p:nvSpPr>
        <p:spPr/>
        <p:txBody>
          <a:bodyPr/>
          <a:lstStyle/>
          <a:p>
            <a:fld id="{725C68B6-61C2-468F-89AB-4B9F7531AA68}" type="slidenum">
              <a:rPr lang="ru-RU" smtClean="0">
                <a:solidFill>
                  <a:srgbClr val="1F497D"/>
                </a:solidFill>
              </a:rPr>
              <a:pPr/>
              <a:t>‹#›</a:t>
            </a:fld>
            <a:endParaRPr lang="ru-RU">
              <a:solidFill>
                <a:srgbClr val="1F497D"/>
              </a:solidFill>
            </a:endParaRPr>
          </a:p>
        </p:txBody>
      </p:sp>
    </p:spTree>
    <p:extLst>
      <p:ext uri="{BB962C8B-B14F-4D97-AF65-F5344CB8AC3E}">
        <p14:creationId xmlns:p14="http://schemas.microsoft.com/office/powerpoint/2010/main" xmlns="" val="2960876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ru-RU" smtClean="0"/>
              <a:t>Образец текста</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1554056-317F-4BAB-BD8D-4142FAC3C3F4}" type="datetime1">
              <a:rPr lang="ru-RU" smtClean="0">
                <a:solidFill>
                  <a:prstClr val="black"/>
                </a:solidFill>
              </a:rPr>
              <a:pPr/>
              <a:t>29.09.2015</a:t>
            </a:fld>
            <a:endParaRPr lang="ru-RU">
              <a:solidFill>
                <a:prstClr val="black"/>
              </a:solidFill>
            </a:endParaRPr>
          </a:p>
        </p:txBody>
      </p:sp>
      <p:sp>
        <p:nvSpPr>
          <p:cNvPr id="8" name="Footer Placeholder 7"/>
          <p:cNvSpPr>
            <a:spLocks noGrp="1"/>
          </p:cNvSpPr>
          <p:nvPr>
            <p:ph type="ftr" sz="quarter" idx="11"/>
          </p:nvPr>
        </p:nvSpPr>
        <p:spPr/>
        <p:txBody>
          <a:bodyPr/>
          <a:lstStyle/>
          <a:p>
            <a:endParaRPr lang="ru-RU">
              <a:solidFill>
                <a:prstClr val="black"/>
              </a:solidFill>
            </a:endParaRPr>
          </a:p>
        </p:txBody>
      </p:sp>
      <p:sp>
        <p:nvSpPr>
          <p:cNvPr id="9" name="Slide Number Placeholder 8"/>
          <p:cNvSpPr>
            <a:spLocks noGrp="1"/>
          </p:cNvSpPr>
          <p:nvPr>
            <p:ph type="sldNum" sz="quarter" idx="12"/>
          </p:nvPr>
        </p:nvSpPr>
        <p:spPr/>
        <p:txBody>
          <a:bodyPr/>
          <a:lstStyle/>
          <a:p>
            <a:fld id="{725C68B6-61C2-468F-89AB-4B9F7531AA68}" type="slidenum">
              <a:rPr lang="ru-RU" smtClean="0">
                <a:solidFill>
                  <a:srgbClr val="1F497D"/>
                </a:solidFill>
              </a:rPr>
              <a:pPr/>
              <a:t>‹#›</a:t>
            </a:fld>
            <a:endParaRPr lang="ru-RU">
              <a:solidFill>
                <a:srgbClr val="1F497D"/>
              </a:solidFill>
            </a:endParaRPr>
          </a:p>
        </p:txBody>
      </p:sp>
    </p:spTree>
    <p:extLst>
      <p:ext uri="{BB962C8B-B14F-4D97-AF65-F5344CB8AC3E}">
        <p14:creationId xmlns:p14="http://schemas.microsoft.com/office/powerpoint/2010/main" xmlns="" val="1127687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0FB0F03-2062-497B-90BC-1962E45BB11C}" type="datetime1">
              <a:rPr lang="ru-RU" smtClean="0">
                <a:solidFill>
                  <a:prstClr val="black"/>
                </a:solidFill>
              </a:rPr>
              <a:pPr/>
              <a:t>29.09.2015</a:t>
            </a:fld>
            <a:endParaRPr lang="ru-RU">
              <a:solidFill>
                <a:prstClr val="black"/>
              </a:solidFill>
            </a:endParaRPr>
          </a:p>
        </p:txBody>
      </p:sp>
      <p:sp>
        <p:nvSpPr>
          <p:cNvPr id="4" name="Footer Placeholder 3"/>
          <p:cNvSpPr>
            <a:spLocks noGrp="1"/>
          </p:cNvSpPr>
          <p:nvPr>
            <p:ph type="ftr" sz="quarter" idx="11"/>
          </p:nvPr>
        </p:nvSpPr>
        <p:spPr/>
        <p:txBody>
          <a:bodyPr/>
          <a:lstStyle/>
          <a:p>
            <a:endParaRPr lang="ru-RU">
              <a:solidFill>
                <a:prstClr val="black"/>
              </a:solidFill>
            </a:endParaRPr>
          </a:p>
        </p:txBody>
      </p:sp>
      <p:sp>
        <p:nvSpPr>
          <p:cNvPr id="5" name="Slide Number Placeholder 4"/>
          <p:cNvSpPr>
            <a:spLocks noGrp="1"/>
          </p:cNvSpPr>
          <p:nvPr>
            <p:ph type="sldNum" sz="quarter" idx="12"/>
          </p:nvPr>
        </p:nvSpPr>
        <p:spPr/>
        <p:txBody>
          <a:bodyPr/>
          <a:lstStyle/>
          <a:p>
            <a:fld id="{725C68B6-61C2-468F-89AB-4B9F7531AA68}" type="slidenum">
              <a:rPr lang="ru-RU" smtClean="0">
                <a:solidFill>
                  <a:srgbClr val="1F497D"/>
                </a:solidFill>
              </a:rPr>
              <a:pPr/>
              <a:t>‹#›</a:t>
            </a:fld>
            <a:endParaRPr lang="ru-RU">
              <a:solidFill>
                <a:srgbClr val="1F497D"/>
              </a:solidFill>
            </a:endParaRPr>
          </a:p>
        </p:txBody>
      </p:sp>
    </p:spTree>
    <p:extLst>
      <p:ext uri="{BB962C8B-B14F-4D97-AF65-F5344CB8AC3E}">
        <p14:creationId xmlns:p14="http://schemas.microsoft.com/office/powerpoint/2010/main" xmlns="" val="14762951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FA712A-5FED-416C-9F68-0C35D74AE9EC}" type="datetime1">
              <a:rPr lang="ru-RU" smtClean="0">
                <a:solidFill>
                  <a:prstClr val="black"/>
                </a:solidFill>
              </a:rPr>
              <a:pPr/>
              <a:t>29.09.2015</a:t>
            </a:fld>
            <a:endParaRPr lang="ru-RU">
              <a:solidFill>
                <a:prstClr val="black"/>
              </a:solidFill>
            </a:endParaRPr>
          </a:p>
        </p:txBody>
      </p:sp>
      <p:sp>
        <p:nvSpPr>
          <p:cNvPr id="3" name="Footer Placeholder 2"/>
          <p:cNvSpPr>
            <a:spLocks noGrp="1"/>
          </p:cNvSpPr>
          <p:nvPr>
            <p:ph type="ftr" sz="quarter" idx="11"/>
          </p:nvPr>
        </p:nvSpPr>
        <p:spPr/>
        <p:txBody>
          <a:bodyPr/>
          <a:lstStyle/>
          <a:p>
            <a:endParaRPr lang="ru-RU">
              <a:solidFill>
                <a:prstClr val="black"/>
              </a:solidFill>
            </a:endParaRPr>
          </a:p>
        </p:txBody>
      </p:sp>
      <p:sp>
        <p:nvSpPr>
          <p:cNvPr id="4" name="Slide Number Placeholder 3"/>
          <p:cNvSpPr>
            <a:spLocks noGrp="1"/>
          </p:cNvSpPr>
          <p:nvPr>
            <p:ph type="sldNum" sz="quarter" idx="12"/>
          </p:nvPr>
        </p:nvSpPr>
        <p:spPr/>
        <p:txBody>
          <a:bodyPr/>
          <a:lstStyle/>
          <a:p>
            <a:fld id="{725C68B6-61C2-468F-89AB-4B9F7531AA68}" type="slidenum">
              <a:rPr lang="ru-RU" smtClean="0">
                <a:solidFill>
                  <a:srgbClr val="1F497D"/>
                </a:solidFill>
              </a:rPr>
              <a:pPr/>
              <a:t>‹#›</a:t>
            </a:fld>
            <a:endParaRPr lang="ru-RU">
              <a:solidFill>
                <a:srgbClr val="1F497D"/>
              </a:solidFill>
            </a:endParaRPr>
          </a:p>
        </p:txBody>
      </p:sp>
    </p:spTree>
    <p:extLst>
      <p:ext uri="{BB962C8B-B14F-4D97-AF65-F5344CB8AC3E}">
        <p14:creationId xmlns:p14="http://schemas.microsoft.com/office/powerpoint/2010/main" xmlns="" val="3352405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457B218-4E8B-4CDA-AC4A-3F2618F818DF}" type="datetime1">
              <a:rPr lang="ru-RU" smtClean="0">
                <a:solidFill>
                  <a:prstClr val="black"/>
                </a:solidFill>
              </a:rPr>
              <a:pPr/>
              <a:t>29.09.2015</a:t>
            </a:fld>
            <a:endParaRPr lang="ru-RU">
              <a:solidFill>
                <a:prstClr val="black"/>
              </a:solidFill>
            </a:endParaRPr>
          </a:p>
        </p:txBody>
      </p:sp>
      <p:sp>
        <p:nvSpPr>
          <p:cNvPr id="6" name="Footer Placeholder 5"/>
          <p:cNvSpPr>
            <a:spLocks noGrp="1"/>
          </p:cNvSpPr>
          <p:nvPr>
            <p:ph type="ftr" sz="quarter" idx="11"/>
          </p:nvPr>
        </p:nvSpPr>
        <p:spPr/>
        <p:txBody>
          <a:bodyPr/>
          <a:lstStyle/>
          <a:p>
            <a:endParaRPr lang="ru-RU">
              <a:solidFill>
                <a:prstClr val="black"/>
              </a:solidFill>
            </a:endParaRPr>
          </a:p>
        </p:txBody>
      </p:sp>
      <p:sp>
        <p:nvSpPr>
          <p:cNvPr id="7" name="Slide Number Placeholder 6"/>
          <p:cNvSpPr>
            <a:spLocks noGrp="1"/>
          </p:cNvSpPr>
          <p:nvPr>
            <p:ph type="sldNum" sz="quarter" idx="12"/>
          </p:nvPr>
        </p:nvSpPr>
        <p:spPr/>
        <p:txBody>
          <a:bodyPr/>
          <a:lstStyle/>
          <a:p>
            <a:fld id="{725C68B6-61C2-468F-89AB-4B9F7531AA68}" type="slidenum">
              <a:rPr lang="ru-RU" smtClean="0">
                <a:solidFill>
                  <a:srgbClr val="1F497D"/>
                </a:solidFill>
              </a:rPr>
              <a:pPr/>
              <a:t>‹#›</a:t>
            </a:fld>
            <a:endParaRPr lang="ru-RU">
              <a:solidFill>
                <a:srgbClr val="1F497D"/>
              </a:solidFill>
            </a:endParaRPr>
          </a:p>
        </p:txBody>
      </p:sp>
      <p:sp>
        <p:nvSpPr>
          <p:cNvPr id="8" name="Title 7"/>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p14="http://schemas.microsoft.com/office/powerpoint/2010/main" xmlns="" val="2039478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mtClean="0"/>
              <a:t>Образец заголовка</a:t>
            </a:r>
            <a:endParaRPr lang="ru-RU"/>
          </a:p>
        </p:txBody>
      </p:sp>
      <p:sp>
        <p:nvSpPr>
          <p:cNvPr id="3" name="Содержимое 2"/>
          <p:cNvSpPr>
            <a:spLocks noGrp="1"/>
          </p:cNvSpPr>
          <p:nvPr>
            <p:ph idx="1"/>
          </p:nvPr>
        </p:nvSpPr>
        <p:spPr/>
        <p:txBody>
          <a:body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10"/>
          </p:nvPr>
        </p:nvSpPr>
        <p:spPr/>
        <p:txBody>
          <a:bodyPr/>
          <a:lstStyle/>
          <a:p>
            <a:fld id="{03F6763C-2A49-4EE2-8BB9-3702ED89C390}" type="datetime1">
              <a:rPr lang="ru-RU" smtClean="0"/>
              <a:pPr/>
              <a:t>29.09.2015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35261271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98BBF5C-3B9A-4397-8B40-99C382664E59}" type="datetime1">
              <a:rPr lang="ru-RU" smtClean="0">
                <a:solidFill>
                  <a:prstClr val="black"/>
                </a:solidFill>
              </a:rPr>
              <a:pPr/>
              <a:t>29.09.2015</a:t>
            </a:fld>
            <a:endParaRPr lang="ru-RU">
              <a:solidFill>
                <a:prstClr val="black"/>
              </a:solidFill>
            </a:endParaRPr>
          </a:p>
        </p:txBody>
      </p:sp>
      <p:sp>
        <p:nvSpPr>
          <p:cNvPr id="6" name="Footer Placeholder 5"/>
          <p:cNvSpPr>
            <a:spLocks noGrp="1"/>
          </p:cNvSpPr>
          <p:nvPr>
            <p:ph type="ftr" sz="quarter" idx="11"/>
          </p:nvPr>
        </p:nvSpPr>
        <p:spPr/>
        <p:txBody>
          <a:bodyPr/>
          <a:lstStyle/>
          <a:p>
            <a:endParaRPr lang="ru-RU">
              <a:solidFill>
                <a:prstClr val="black"/>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725C68B6-61C2-468F-89AB-4B9F7531AA68}" type="slidenum">
              <a:rPr lang="ru-RU" smtClean="0">
                <a:solidFill>
                  <a:prstClr val="black"/>
                </a:solidFill>
              </a:rPr>
              <a:pPr/>
              <a:t>‹#›</a:t>
            </a:fld>
            <a:endParaRPr lang="ru-RU">
              <a:solidFill>
                <a:prstClr val="black"/>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ru-RU" smtClean="0"/>
              <a:t>Образец заголовка</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xmlns="" val="94778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D95BBC5-80FA-4910-936A-29DCEC70A354}" type="datetime1">
              <a:rPr lang="ru-RU" smtClean="0">
                <a:solidFill>
                  <a:prstClr val="black"/>
                </a:solidFill>
              </a:rPr>
              <a:pPr/>
              <a:t>29.09.2015</a:t>
            </a:fld>
            <a:endParaRPr lang="ru-RU">
              <a:solidFill>
                <a:prstClr val="black"/>
              </a:solidFill>
            </a:endParaRPr>
          </a:p>
        </p:txBody>
      </p:sp>
      <p:sp>
        <p:nvSpPr>
          <p:cNvPr id="5" name="Footer Placeholder 4"/>
          <p:cNvSpPr>
            <a:spLocks noGrp="1"/>
          </p:cNvSpPr>
          <p:nvPr>
            <p:ph type="ftr" sz="quarter" idx="11"/>
          </p:nvPr>
        </p:nvSpPr>
        <p:spPr/>
        <p:txBody>
          <a:bodyPr/>
          <a:lstStyle/>
          <a:p>
            <a:endParaRPr lang="ru-RU">
              <a:solidFill>
                <a:prstClr val="black"/>
              </a:solidFill>
            </a:endParaRPr>
          </a:p>
        </p:txBody>
      </p:sp>
      <p:sp>
        <p:nvSpPr>
          <p:cNvPr id="6" name="Slide Number Placeholder 5"/>
          <p:cNvSpPr>
            <a:spLocks noGrp="1"/>
          </p:cNvSpPr>
          <p:nvPr>
            <p:ph type="sldNum" sz="quarter" idx="12"/>
          </p:nvPr>
        </p:nvSpPr>
        <p:spPr/>
        <p:txBody>
          <a:bodyPr/>
          <a:lstStyle/>
          <a:p>
            <a:fld id="{725C68B6-61C2-468F-89AB-4B9F7531AA68}" type="slidenum">
              <a:rPr lang="ru-RU" smtClean="0">
                <a:solidFill>
                  <a:srgbClr val="1F497D"/>
                </a:solidFill>
              </a:rPr>
              <a:pPr/>
              <a:t>‹#›</a:t>
            </a:fld>
            <a:endParaRPr lang="ru-RU">
              <a:solidFill>
                <a:srgbClr val="1F497D"/>
              </a:solidFill>
            </a:endParaRPr>
          </a:p>
        </p:txBody>
      </p:sp>
    </p:spTree>
    <p:extLst>
      <p:ext uri="{BB962C8B-B14F-4D97-AF65-F5344CB8AC3E}">
        <p14:creationId xmlns:p14="http://schemas.microsoft.com/office/powerpoint/2010/main" xmlns="" val="42164704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B768746-ACF7-4FCC-8764-F9542145B6C2}" type="datetime1">
              <a:rPr lang="ru-RU" smtClean="0">
                <a:solidFill>
                  <a:prstClr val="black"/>
                </a:solidFill>
              </a:rPr>
              <a:pPr/>
              <a:t>29.09.2015</a:t>
            </a:fld>
            <a:endParaRPr lang="ru-RU">
              <a:solidFill>
                <a:prstClr val="black"/>
              </a:solidFill>
            </a:endParaRPr>
          </a:p>
        </p:txBody>
      </p:sp>
      <p:sp>
        <p:nvSpPr>
          <p:cNvPr id="5" name="Footer Placeholder 4"/>
          <p:cNvSpPr>
            <a:spLocks noGrp="1"/>
          </p:cNvSpPr>
          <p:nvPr>
            <p:ph type="ftr" sz="quarter" idx="11"/>
          </p:nvPr>
        </p:nvSpPr>
        <p:spPr/>
        <p:txBody>
          <a:bodyPr/>
          <a:lstStyle/>
          <a:p>
            <a:endParaRPr lang="ru-RU">
              <a:solidFill>
                <a:prstClr val="black"/>
              </a:solidFill>
            </a:endParaRPr>
          </a:p>
        </p:txBody>
      </p:sp>
      <p:sp>
        <p:nvSpPr>
          <p:cNvPr id="6" name="Slide Number Placeholder 5"/>
          <p:cNvSpPr>
            <a:spLocks noGrp="1"/>
          </p:cNvSpPr>
          <p:nvPr>
            <p:ph type="sldNum" sz="quarter" idx="12"/>
          </p:nvPr>
        </p:nvSpPr>
        <p:spPr/>
        <p:txBody>
          <a:bodyPr/>
          <a:lstStyle/>
          <a:p>
            <a:fld id="{725C68B6-61C2-468F-89AB-4B9F7531AA68}" type="slidenum">
              <a:rPr lang="ru-RU" smtClean="0">
                <a:solidFill>
                  <a:srgbClr val="1F497D"/>
                </a:solidFill>
              </a:rPr>
              <a:pPr/>
              <a:t>‹#›</a:t>
            </a:fld>
            <a:endParaRPr lang="ru-RU">
              <a:solidFill>
                <a:srgbClr val="1F497D"/>
              </a:solidFill>
            </a:endParaRPr>
          </a:p>
        </p:txBody>
      </p:sp>
    </p:spTree>
    <p:extLst>
      <p:ext uri="{BB962C8B-B14F-4D97-AF65-F5344CB8AC3E}">
        <p14:creationId xmlns:p14="http://schemas.microsoft.com/office/powerpoint/2010/main" xmlns="" val="1848390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Название 1"/>
          <p:cNvSpPr>
            <a:spLocks noGrp="1"/>
          </p:cNvSpPr>
          <p:nvPr>
            <p:ph type="title"/>
          </p:nvPr>
        </p:nvSpPr>
        <p:spPr>
          <a:xfrm>
            <a:off x="722313" y="4406900"/>
            <a:ext cx="7772400" cy="1362075"/>
          </a:xfrm>
        </p:spPr>
        <p:txBody>
          <a:bodyPr anchor="t"/>
          <a:lstStyle>
            <a:lvl1pPr algn="l">
              <a:defRPr sz="4000" b="1" cap="all"/>
            </a:lvl1pPr>
          </a:lstStyle>
          <a:p>
            <a:r>
              <a:rPr lang="en-US"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Образец текста</a:t>
            </a:r>
          </a:p>
        </p:txBody>
      </p:sp>
      <p:sp>
        <p:nvSpPr>
          <p:cNvPr id="4" name="Дата 3"/>
          <p:cNvSpPr>
            <a:spLocks noGrp="1"/>
          </p:cNvSpPr>
          <p:nvPr>
            <p:ph type="dt" sz="half" idx="10"/>
          </p:nvPr>
        </p:nvSpPr>
        <p:spPr/>
        <p:txBody>
          <a:bodyPr/>
          <a:lstStyle/>
          <a:p>
            <a:fld id="{B241597E-846D-4306-9E5E-916FE0E6E487}" type="datetime1">
              <a:rPr lang="ru-RU" smtClean="0"/>
              <a:pPr/>
              <a:t>29.09.2015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293872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5" name="Дата 4"/>
          <p:cNvSpPr>
            <a:spLocks noGrp="1"/>
          </p:cNvSpPr>
          <p:nvPr>
            <p:ph type="dt" sz="half" idx="10"/>
          </p:nvPr>
        </p:nvSpPr>
        <p:spPr/>
        <p:txBody>
          <a:bodyPr/>
          <a:lstStyle/>
          <a:p>
            <a:fld id="{BF80A2D1-0477-4B95-8BB7-BED77C5ECB80}" type="datetime1">
              <a:rPr lang="ru-RU" smtClean="0"/>
              <a:pPr/>
              <a:t>29.09.2015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3788439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lvl1pPr>
              <a:defRPr/>
            </a:lvl1pPr>
          </a:lstStyle>
          <a:p>
            <a:r>
              <a:rPr lang="en-US"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7" name="Дата 6"/>
          <p:cNvSpPr>
            <a:spLocks noGrp="1"/>
          </p:cNvSpPr>
          <p:nvPr>
            <p:ph type="dt" sz="half" idx="10"/>
          </p:nvPr>
        </p:nvSpPr>
        <p:spPr/>
        <p:txBody>
          <a:bodyPr/>
          <a:lstStyle/>
          <a:p>
            <a:fld id="{65A5C139-6947-4EB7-8C45-4DCEDAC84568}" type="datetime1">
              <a:rPr lang="ru-RU" smtClean="0"/>
              <a:pPr/>
              <a:t>29.09.2015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856036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mtClean="0"/>
              <a:t>Образец заголовка</a:t>
            </a:r>
            <a:endParaRPr lang="ru-RU"/>
          </a:p>
        </p:txBody>
      </p:sp>
      <p:sp>
        <p:nvSpPr>
          <p:cNvPr id="3" name="Дата 2"/>
          <p:cNvSpPr>
            <a:spLocks noGrp="1"/>
          </p:cNvSpPr>
          <p:nvPr>
            <p:ph type="dt" sz="half" idx="10"/>
          </p:nvPr>
        </p:nvSpPr>
        <p:spPr/>
        <p:txBody>
          <a:bodyPr/>
          <a:lstStyle/>
          <a:p>
            <a:fld id="{1EBFFE09-13BE-4FDA-9E1F-EC5BE42A770B}" type="datetime1">
              <a:rPr lang="ru-RU" smtClean="0"/>
              <a:pPr/>
              <a:t>29.09.2015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3851753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2C2D14-38EB-42A2-8DFF-F94B51618976}" type="datetime1">
              <a:rPr lang="ru-RU" smtClean="0"/>
              <a:pPr/>
              <a:t>29.09.2015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1391208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457200" y="273050"/>
            <a:ext cx="3008313" cy="1162050"/>
          </a:xfrm>
        </p:spPr>
        <p:txBody>
          <a:bodyPr anchor="b"/>
          <a:lstStyle>
            <a:lvl1pPr algn="l">
              <a:defRPr sz="2000" b="1"/>
            </a:lvl1pPr>
          </a:lstStyle>
          <a:p>
            <a:r>
              <a:rPr lang="en-US"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Образец текста</a:t>
            </a:r>
          </a:p>
        </p:txBody>
      </p:sp>
      <p:sp>
        <p:nvSpPr>
          <p:cNvPr id="5" name="Дата 4"/>
          <p:cNvSpPr>
            <a:spLocks noGrp="1"/>
          </p:cNvSpPr>
          <p:nvPr>
            <p:ph type="dt" sz="half" idx="10"/>
          </p:nvPr>
        </p:nvSpPr>
        <p:spPr/>
        <p:txBody>
          <a:bodyPr/>
          <a:lstStyle/>
          <a:p>
            <a:fld id="{F6D66262-8B08-4B48-A7E0-5C87852C2F07}" type="datetime1">
              <a:rPr lang="ru-RU" smtClean="0"/>
              <a:pPr/>
              <a:t>29.09.2015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18830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2288" y="4800600"/>
            <a:ext cx="5486400" cy="566738"/>
          </a:xfrm>
        </p:spPr>
        <p:txBody>
          <a:bodyPr anchor="b"/>
          <a:lstStyle>
            <a:lvl1pPr algn="l">
              <a:defRPr sz="2000" b="1"/>
            </a:lvl1pPr>
          </a:lstStyle>
          <a:p>
            <a:r>
              <a:rPr lang="en-US"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Образец текста</a:t>
            </a:r>
          </a:p>
        </p:txBody>
      </p:sp>
      <p:sp>
        <p:nvSpPr>
          <p:cNvPr id="5" name="Дата 4"/>
          <p:cNvSpPr>
            <a:spLocks noGrp="1"/>
          </p:cNvSpPr>
          <p:nvPr>
            <p:ph type="dt" sz="half" idx="10"/>
          </p:nvPr>
        </p:nvSpPr>
        <p:spPr/>
        <p:txBody>
          <a:bodyPr/>
          <a:lstStyle/>
          <a:p>
            <a:fld id="{93E4F9F2-7198-4221-BF77-BED293F88A02}" type="datetime1">
              <a:rPr lang="ru-RU" smtClean="0"/>
              <a:pPr/>
              <a:t>29.09.2015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xmlns="" val="2891998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3" name="Прямая соединительная линия 22"/>
          <p:cNvCxnSpPr/>
          <p:nvPr userDrawn="1"/>
        </p:nvCxnSpPr>
        <p:spPr>
          <a:xfrm flipH="1">
            <a:off x="0" y="116632"/>
            <a:ext cx="9144000"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userDrawn="1"/>
        </p:nvCxnSpPr>
        <p:spPr>
          <a:xfrm>
            <a:off x="35496" y="0"/>
            <a:ext cx="0" cy="685800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 name="Прямая соединительная линия 10"/>
          <p:cNvCxnSpPr/>
          <p:nvPr userDrawn="1"/>
        </p:nvCxnSpPr>
        <p:spPr>
          <a:xfrm>
            <a:off x="0" y="44624"/>
            <a:ext cx="9144000" cy="0"/>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A73C9D-1DF0-4BE7-8848-999EC950F98A}" type="datetime1">
              <a:rPr lang="ru-RU" smtClean="0"/>
              <a:pPr/>
              <a:t>29.09.2015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pic>
        <p:nvPicPr>
          <p:cNvPr id="7" name="Изображение 6" descr="logo_fs_rzn.jpeg"/>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0" y="0"/>
            <a:ext cx="611560" cy="952353"/>
          </a:xfrm>
          <a:prstGeom prst="rect">
            <a:avLst/>
          </a:prstGeom>
        </p:spPr>
      </p:pic>
    </p:spTree>
    <p:extLst>
      <p:ext uri="{BB962C8B-B14F-4D97-AF65-F5344CB8AC3E}">
        <p14:creationId xmlns:p14="http://schemas.microsoft.com/office/powerpoint/2010/main" xmlns="" val="5315330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ABD3A8B0-5BEE-4FBC-8557-6AF4F999ACB1}" type="datetime1">
              <a:rPr lang="ru-RU" smtClean="0">
                <a:solidFill>
                  <a:prstClr val="black"/>
                </a:solidFill>
              </a:rPr>
              <a:pPr/>
              <a:t>29.09.2015</a:t>
            </a:fld>
            <a:endParaRPr lang="ru-RU">
              <a:solidFill>
                <a:prstClr val="black"/>
              </a:solidFill>
            </a:endParaRP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ru-RU">
              <a:solidFill>
                <a:prstClr val="black"/>
              </a:solidFill>
            </a:endParaRP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725C68B6-61C2-468F-89AB-4B9F7531AA68}" type="slidenum">
              <a:rPr lang="ru-RU" smtClean="0">
                <a:solidFill>
                  <a:srgbClr val="1F497D"/>
                </a:solidFill>
              </a:rPr>
              <a:pPr/>
              <a:t>‹#›</a:t>
            </a:fld>
            <a:endParaRPr lang="ru-RU">
              <a:solidFill>
                <a:srgbClr val="1F497D"/>
              </a:solidFill>
            </a:endParaRP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 name="Прямая соединительная линия 8"/>
          <p:cNvCxnSpPr/>
          <p:nvPr userDrawn="1"/>
        </p:nvCxnSpPr>
        <p:spPr>
          <a:xfrm flipH="1">
            <a:off x="0" y="116632"/>
            <a:ext cx="9144000"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userDrawn="1"/>
        </p:nvCxnSpPr>
        <p:spPr>
          <a:xfrm>
            <a:off x="35496" y="0"/>
            <a:ext cx="0" cy="685800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 name="Прямая соединительная линия 10"/>
          <p:cNvCxnSpPr/>
          <p:nvPr userDrawn="1"/>
        </p:nvCxnSpPr>
        <p:spPr>
          <a:xfrm>
            <a:off x="0" y="44624"/>
            <a:ext cx="9144000" cy="0"/>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pic>
        <p:nvPicPr>
          <p:cNvPr id="12" name="Изображение 6" descr="logo_fs_rzn.jpeg"/>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0" y="0"/>
            <a:ext cx="611560" cy="952353"/>
          </a:xfrm>
          <a:prstGeom prst="rect">
            <a:avLst/>
          </a:prstGeom>
        </p:spPr>
      </p:pic>
    </p:spTree>
    <p:extLst>
      <p:ext uri="{BB962C8B-B14F-4D97-AF65-F5344CB8AC3E}">
        <p14:creationId xmlns:p14="http://schemas.microsoft.com/office/powerpoint/2010/main" xmlns="" val="272238954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Текст 2"/>
          <p:cNvSpPr txBox="1">
            <a:spLocks/>
          </p:cNvSpPr>
          <p:nvPr/>
        </p:nvSpPr>
        <p:spPr bwMode="auto">
          <a:xfrm>
            <a:off x="606743" y="260350"/>
            <a:ext cx="8357745" cy="431800"/>
          </a:xfrm>
          <a:prstGeom prst="rect">
            <a:avLst/>
          </a:prstGeom>
          <a:noFill/>
          <a:ln w="9525">
            <a:noFill/>
            <a:miter lim="800000"/>
            <a:headEnd/>
            <a:tailEnd/>
          </a:ln>
        </p:spPr>
        <p:txBody>
          <a:bodyPr/>
          <a:lstStyle/>
          <a:p>
            <a:pPr algn="ctr" defTabSz="457200" fontAlgn="base">
              <a:spcBef>
                <a:spcPct val="20000"/>
              </a:spcBef>
              <a:spcAft>
                <a:spcPct val="0"/>
              </a:spcAft>
            </a:pPr>
            <a:r>
              <a:rPr lang="ru-RU" sz="2000" b="1" dirty="0">
                <a:solidFill>
                  <a:srgbClr val="002060"/>
                </a:solidFill>
                <a:cs typeface="Times New Roman" pitchFamily="18" charset="0"/>
              </a:rPr>
              <a:t>Федеральная служба по надзору в сфере здравоохранения</a:t>
            </a:r>
          </a:p>
        </p:txBody>
      </p:sp>
      <p:sp>
        <p:nvSpPr>
          <p:cNvPr id="16387" name="Прямоугольник 8"/>
          <p:cNvSpPr>
            <a:spLocks noChangeArrowheads="1"/>
          </p:cNvSpPr>
          <p:nvPr/>
        </p:nvSpPr>
        <p:spPr bwMode="auto">
          <a:xfrm>
            <a:off x="596750" y="1591539"/>
            <a:ext cx="8092439" cy="3170099"/>
          </a:xfrm>
          <a:prstGeom prst="rect">
            <a:avLst/>
          </a:prstGeom>
          <a:noFill/>
          <a:ln w="9525">
            <a:noFill/>
            <a:miter lim="800000"/>
            <a:headEnd/>
            <a:tailEnd/>
          </a:ln>
        </p:spPr>
        <p:txBody>
          <a:bodyPr wrap="square">
            <a:spAutoFit/>
          </a:bodyPr>
          <a:lstStyle/>
          <a:p>
            <a:pPr algn="ctr" fontAlgn="base">
              <a:spcBef>
                <a:spcPct val="0"/>
              </a:spcBef>
              <a:spcAft>
                <a:spcPct val="0"/>
              </a:spcAft>
            </a:pPr>
            <a:r>
              <a:rPr lang="ru-RU" sz="4000" b="1" dirty="0" smtClean="0">
                <a:solidFill>
                  <a:srgbClr val="FF0000"/>
                </a:solidFill>
              </a:rPr>
              <a:t>Оценка результативности деятельности регионов в 2014-2015 годах по вопросам доступности и качества медицинской деятельности</a:t>
            </a:r>
            <a:endParaRPr lang="ru-RU" sz="4000" b="1" dirty="0">
              <a:solidFill>
                <a:srgbClr val="FF0000"/>
              </a:solidFill>
            </a:endParaRPr>
          </a:p>
        </p:txBody>
      </p:sp>
    </p:spTree>
    <p:extLst>
      <p:ext uri="{BB962C8B-B14F-4D97-AF65-F5344CB8AC3E}">
        <p14:creationId xmlns:p14="http://schemas.microsoft.com/office/powerpoint/2010/main" xmlns="" val="40171696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3" y="115889"/>
            <a:ext cx="8136259" cy="504800"/>
          </a:xfrm>
        </p:spPr>
        <p:txBody>
          <a:bodyPr>
            <a:normAutofit/>
          </a:bodyPr>
          <a:lstStyle/>
          <a:p>
            <a:pPr>
              <a:defRPr/>
            </a:pPr>
            <a:r>
              <a:rPr lang="ru-RU" sz="2200" b="1" dirty="0" smtClean="0">
                <a:latin typeface="Times New Roman" panose="02020603050405020304" pitchFamily="18" charset="0"/>
                <a:cs typeface="Times New Roman" panose="02020603050405020304" pitchFamily="18" charset="0"/>
              </a:rPr>
              <a:t>Нарушения </a:t>
            </a:r>
            <a:r>
              <a:rPr lang="ru-RU" sz="2200" b="1" dirty="0">
                <a:latin typeface="Times New Roman" panose="02020603050405020304" pitchFamily="18" charset="0"/>
                <a:cs typeface="Times New Roman" panose="02020603050405020304" pitchFamily="18" charset="0"/>
              </a:rPr>
              <a:t>по формированию </a:t>
            </a:r>
            <a:r>
              <a:rPr lang="ru-RU" sz="2200" b="1" dirty="0" smtClean="0">
                <a:latin typeface="Times New Roman" panose="02020603050405020304" pitchFamily="18" charset="0"/>
                <a:cs typeface="Times New Roman" panose="02020603050405020304" pitchFamily="18" charset="0"/>
              </a:rPr>
              <a:t>ТПГГ на </a:t>
            </a:r>
            <a:r>
              <a:rPr lang="ru-RU" sz="2200" b="1" dirty="0">
                <a:latin typeface="Times New Roman" panose="02020603050405020304" pitchFamily="18" charset="0"/>
                <a:cs typeface="Times New Roman" panose="02020603050405020304" pitchFamily="18" charset="0"/>
              </a:rPr>
              <a:t>2015 год</a:t>
            </a:r>
          </a:p>
        </p:txBody>
      </p:sp>
      <p:graphicFrame>
        <p:nvGraphicFramePr>
          <p:cNvPr id="4" name="Таблица 3"/>
          <p:cNvGraphicFramePr>
            <a:graphicFrameLocks noGrp="1"/>
          </p:cNvGraphicFramePr>
          <p:nvPr>
            <p:extLst>
              <p:ext uri="{D42A27DB-BD31-4B8C-83A1-F6EECF244321}">
                <p14:modId xmlns:p14="http://schemas.microsoft.com/office/powerpoint/2010/main" xmlns="" val="3775852326"/>
              </p:ext>
            </p:extLst>
          </p:nvPr>
        </p:nvGraphicFramePr>
        <p:xfrm>
          <a:off x="179512" y="764704"/>
          <a:ext cx="8784975" cy="5913470"/>
        </p:xfrm>
        <a:graphic>
          <a:graphicData uri="http://schemas.openxmlformats.org/drawingml/2006/table">
            <a:tbl>
              <a:tblPr firstRow="1" firstCol="1" bandRow="1">
                <a:tableStyleId>{5C22544A-7EE6-4342-B048-85BDC9FD1C3A}</a:tableStyleId>
              </a:tblPr>
              <a:tblGrid>
                <a:gridCol w="2795220"/>
                <a:gridCol w="5989755"/>
              </a:tblGrid>
              <a:tr h="1288153">
                <a:tc>
                  <a:txBody>
                    <a:bodyPr/>
                    <a:lstStyle/>
                    <a:p>
                      <a:pPr marL="0" marR="0" indent="198755" algn="ctr" defTabSz="457200" rtl="0" eaLnBrk="1" fontAlgn="auto" latinLnBrk="0" hangingPunct="1">
                        <a:lnSpc>
                          <a:spcPct val="107000"/>
                        </a:lnSpc>
                        <a:spcBef>
                          <a:spcPts val="0"/>
                        </a:spcBef>
                        <a:spcAft>
                          <a:spcPts val="0"/>
                        </a:spcAft>
                        <a:buClrTx/>
                        <a:buSzTx/>
                        <a:buFontTx/>
                        <a:buNone/>
                        <a:tabLst/>
                        <a:defRPr/>
                      </a:pPr>
                      <a:r>
                        <a:rPr lang="ru-RU" sz="1800" b="1" kern="1200" dirty="0" smtClean="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rPr>
                        <a:t>Не включены все виды медицинской помощи</a:t>
                      </a:r>
                    </a:p>
                    <a:p>
                      <a:pPr marL="0" indent="198755" algn="ctr" defTabSz="457200" rtl="0" eaLnBrk="1" latinLnBrk="0" hangingPunct="1">
                        <a:lnSpc>
                          <a:spcPct val="107000"/>
                        </a:lnSpc>
                        <a:spcAft>
                          <a:spcPts val="0"/>
                        </a:spcAft>
                      </a:pPr>
                      <a:endParaRPr lang="ru-RU" sz="1800" b="1" kern="1200" dirty="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lnR w="12700" cap="flat" cmpd="sng" algn="ctr">
                      <a:solidFill>
                        <a:schemeClr val="tx1"/>
                      </a:solidFill>
                      <a:prstDash val="solid"/>
                      <a:round/>
                      <a:headEnd type="none" w="med" len="med"/>
                      <a:tailEnd type="none" w="med" len="med"/>
                    </a:lnR>
                  </a:tcPr>
                </a:tc>
                <a:tc>
                  <a:txBody>
                    <a:bodyPr/>
                    <a:lstStyle/>
                    <a:p>
                      <a:pPr marL="0" marR="0" indent="198755" algn="just" defTabSz="457200" rtl="0" eaLnBrk="1" fontAlgn="auto" latinLnBrk="0" hangingPunct="1">
                        <a:lnSpc>
                          <a:spcPct val="107000"/>
                        </a:lnSpc>
                        <a:spcBef>
                          <a:spcPts val="0"/>
                        </a:spcBef>
                        <a:spcAft>
                          <a:spcPts val="0"/>
                        </a:spcAft>
                        <a:buClrTx/>
                        <a:buSzTx/>
                        <a:buFontTx/>
                        <a:buNone/>
                        <a:tabLst/>
                        <a:defRPr/>
                      </a:pPr>
                      <a:r>
                        <a:rPr lang="ru-RU" sz="1800" b="0" kern="1200" dirty="0" smtClean="0">
                          <a:solidFill>
                            <a:schemeClr val="dk1"/>
                          </a:solidFill>
                          <a:effectLst/>
                          <a:latin typeface="Times New Roman" panose="02020603050405020304" pitchFamily="18" charset="0"/>
                          <a:ea typeface="+mn-ea"/>
                          <a:cs typeface="Times New Roman" panose="02020603050405020304" pitchFamily="18" charset="0"/>
                        </a:rPr>
                        <a:t>Республика Дагестан, Калининградская область, Республика Калмыкия, Кабардино-Балкарская Республика, </a:t>
                      </a:r>
                      <a:r>
                        <a:rPr lang="ru-RU" sz="1800" b="0" kern="1200" dirty="0" err="1" smtClean="0">
                          <a:solidFill>
                            <a:schemeClr val="dk1"/>
                          </a:solidFill>
                          <a:effectLst/>
                          <a:latin typeface="Times New Roman" panose="02020603050405020304" pitchFamily="18" charset="0"/>
                          <a:ea typeface="+mn-ea"/>
                          <a:cs typeface="Times New Roman" panose="02020603050405020304" pitchFamily="18" charset="0"/>
                        </a:rPr>
                        <a:t>Карачаево</a:t>
                      </a:r>
                      <a:r>
                        <a:rPr lang="ru-RU" sz="1800" b="0" kern="1200" dirty="0" smtClean="0">
                          <a:solidFill>
                            <a:schemeClr val="dk1"/>
                          </a:solidFill>
                          <a:effectLst/>
                          <a:latin typeface="Times New Roman" panose="02020603050405020304" pitchFamily="18" charset="0"/>
                          <a:ea typeface="+mn-ea"/>
                          <a:cs typeface="Times New Roman" panose="02020603050405020304" pitchFamily="18" charset="0"/>
                        </a:rPr>
                        <a:t> - Черкесская Республика, Новосибирская область, Томская область, Чеченская Республика  </a:t>
                      </a:r>
                    </a:p>
                    <a:p>
                      <a:pPr indent="198755" algn="just">
                        <a:lnSpc>
                          <a:spcPct val="107000"/>
                        </a:lnSpc>
                        <a:spcAft>
                          <a:spcPts val="0"/>
                        </a:spcAft>
                      </a:pPr>
                      <a:endParaRPr lang="ru-RU" sz="1600" b="0" kern="1200" dirty="0">
                        <a:solidFill>
                          <a:schemeClr val="dk1"/>
                        </a:solidFill>
                        <a:effectLst/>
                        <a:latin typeface="Times New Roman" panose="02020603050405020304" pitchFamily="18" charset="0"/>
                        <a:ea typeface="+mn-ea"/>
                        <a:cs typeface="Times New Roman" panose="02020603050405020304" pitchFamily="18" charset="0"/>
                      </a:endParaRPr>
                    </a:p>
                  </a:txBody>
                  <a:tcPr marL="41481" marR="41481" marT="0" marB="0">
                    <a:lnL w="12700" cap="flat" cmpd="sng" algn="ctr">
                      <a:solidFill>
                        <a:schemeClr val="tx1"/>
                      </a:solidFill>
                      <a:prstDash val="solid"/>
                      <a:round/>
                      <a:headEnd type="none" w="med" len="med"/>
                      <a:tailEnd type="none" w="med" len="med"/>
                    </a:lnL>
                  </a:tcPr>
                </a:tc>
              </a:tr>
              <a:tr h="1317396">
                <a:tc>
                  <a:txBody>
                    <a:bodyPr/>
                    <a:lstStyle/>
                    <a:p>
                      <a:pPr indent="198755" algn="ctr">
                        <a:lnSpc>
                          <a:spcPct val="107000"/>
                        </a:lnSpc>
                        <a:spcAft>
                          <a:spcPts val="0"/>
                        </a:spcAft>
                        <a:tabLst>
                          <a:tab pos="2028825" algn="l"/>
                        </a:tabLst>
                      </a:pPr>
                      <a:r>
                        <a:rPr lang="ru-RU" sz="1800" dirty="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rPr>
                        <a:t>Отсутствует перечень лекарственных препаратов, отпускаемых бесплатно и с 50-процентной скидкой</a:t>
                      </a:r>
                    </a:p>
                  </a:txBody>
                  <a:tcPr marL="68573" marR="68573" marT="0" marB="0">
                    <a:lnR w="12700" cap="flat" cmpd="sng" algn="ctr">
                      <a:solidFill>
                        <a:schemeClr val="tx1"/>
                      </a:solidFill>
                      <a:prstDash val="solid"/>
                      <a:round/>
                      <a:headEnd type="none" w="med" len="med"/>
                      <a:tailEnd type="none" w="med" len="med"/>
                    </a:lnR>
                  </a:tcPr>
                </a:tc>
                <a:tc>
                  <a:txBody>
                    <a:bodyPr/>
                    <a:lstStyle/>
                    <a:p>
                      <a:pPr indent="201930" algn="just">
                        <a:lnSpc>
                          <a:spcPct val="107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Республика Алтай, Кабардино-Балкарская Республика, Республике Крым, Липецкая область, Нижегородская область, Новгородская область, Псковская область, Челябинская область</a:t>
                      </a:r>
                    </a:p>
                  </a:txBody>
                  <a:tcPr marL="68573" marR="68573" marT="0" marB="0">
                    <a:lnL w="12700" cap="flat" cmpd="sng" algn="ctr">
                      <a:solidFill>
                        <a:schemeClr val="tx1"/>
                      </a:solidFill>
                      <a:prstDash val="solid"/>
                      <a:round/>
                      <a:headEnd type="none" w="med" len="med"/>
                      <a:tailEnd type="none" w="med" len="med"/>
                    </a:lnL>
                  </a:tcPr>
                </a:tc>
              </a:tr>
              <a:tr h="1703730">
                <a:tc>
                  <a:txBody>
                    <a:bodyPr/>
                    <a:lstStyle/>
                    <a:p>
                      <a:pPr indent="198755" algn="ctr">
                        <a:lnSpc>
                          <a:spcPct val="107000"/>
                        </a:lnSpc>
                        <a:spcAft>
                          <a:spcPts val="0"/>
                        </a:spcAft>
                      </a:pPr>
                      <a:r>
                        <a:rPr lang="ru-RU" sz="1800" dirty="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rPr>
                        <a:t>Отсутствуют </a:t>
                      </a:r>
                      <a:r>
                        <a:rPr lang="ru-RU" sz="1800" dirty="0" smtClean="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rPr>
                        <a:t>сведения </a:t>
                      </a:r>
                      <a:r>
                        <a:rPr lang="ru-RU" sz="1800" dirty="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rPr>
                        <a:t>о численности населения и численности граждан, застрахованных в системе ОМС</a:t>
                      </a:r>
                    </a:p>
                  </a:txBody>
                  <a:tcPr marL="68573" marR="68573" marT="0" marB="0">
                    <a:lnR w="12700" cap="flat" cmpd="sng" algn="ctr">
                      <a:solidFill>
                        <a:schemeClr val="tx1"/>
                      </a:solidFill>
                      <a:prstDash val="solid"/>
                      <a:round/>
                      <a:headEnd type="none" w="med" len="med"/>
                      <a:tailEnd type="none" w="med" len="med"/>
                    </a:lnR>
                  </a:tcPr>
                </a:tc>
                <a:tc>
                  <a:txBody>
                    <a:bodyPr/>
                    <a:lstStyle/>
                    <a:p>
                      <a:pPr indent="201930" algn="just">
                        <a:lnSpc>
                          <a:spcPct val="107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Республика Башкортостан, Республика Дагестан, Республика Ингушетия, Кабардино-Балкарская Республика, Новгородская область, Воронежская область, Псковская область, Ростовская область, Сахалинская область, </a:t>
                      </a:r>
                      <a:r>
                        <a:rPr lang="ru-RU" sz="1800" dirty="0" smtClean="0">
                          <a:effectLst/>
                          <a:latin typeface="Times New Roman" panose="02020603050405020304" pitchFamily="18" charset="0"/>
                          <a:ea typeface="Calibri" panose="020F0502020204030204" pitchFamily="34" charset="0"/>
                          <a:cs typeface="Times New Roman" panose="02020603050405020304" pitchFamily="18" charset="0"/>
                        </a:rPr>
                        <a:t>                 г. Севастополь</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ap="flat" cmpd="sng" algn="ctr">
                      <a:solidFill>
                        <a:schemeClr val="tx1"/>
                      </a:solidFill>
                      <a:prstDash val="solid"/>
                      <a:round/>
                      <a:headEnd type="none" w="med" len="med"/>
                      <a:tailEnd type="none" w="med" len="med"/>
                    </a:lnL>
                  </a:tcPr>
                </a:tc>
              </a:tr>
              <a:tr h="1307345">
                <a:tc gridSpan="2">
                  <a:txBody>
                    <a:bodyPr/>
                    <a:lstStyle/>
                    <a:p>
                      <a:pPr indent="198755" algn="ctr">
                        <a:lnSpc>
                          <a:spcPct val="107000"/>
                        </a:lnSpc>
                        <a:spcAft>
                          <a:spcPts val="0"/>
                        </a:spcAft>
                      </a:pPr>
                      <a:r>
                        <a:rPr lang="ru-RU" sz="2400" baseline="0" dirty="0" smtClean="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rPr>
                        <a:t>В ряде регионов, по представлению прокуратуры, органами государственной власти внесены изменения в ТПГГ</a:t>
                      </a:r>
                      <a:endParaRPr lang="ru-RU" sz="2400" dirty="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tc>
                <a:tc hMerge="1">
                  <a:txBody>
                    <a:bodyPr/>
                    <a:lstStyle/>
                    <a:p>
                      <a:pPr indent="201930" algn="just">
                        <a:lnSpc>
                          <a:spcPct val="107000"/>
                        </a:lnSpc>
                        <a:spcAft>
                          <a:spcPts val="0"/>
                        </a:spcAft>
                      </a:pP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ap="flat" cmpd="sng" algn="ctr">
                      <a:solidFill>
                        <a:schemeClr val="tx1"/>
                      </a:solidFill>
                      <a:prstDash val="solid"/>
                      <a:round/>
                      <a:headEnd type="none" w="med" len="med"/>
                      <a:tailEnd type="none" w="med" len="med"/>
                    </a:lnL>
                  </a:tcPr>
                </a:tc>
              </a:tr>
            </a:tbl>
          </a:graphicData>
        </a:graphic>
      </p:graphicFrame>
    </p:spTree>
    <p:extLst>
      <p:ext uri="{BB962C8B-B14F-4D97-AF65-F5344CB8AC3E}">
        <p14:creationId xmlns:p14="http://schemas.microsoft.com/office/powerpoint/2010/main" xmlns="" val="31951928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25C68B6-61C2-468F-89AB-4B9F7531AA68}" type="slidenum">
              <a:rPr lang="ru-RU" smtClean="0"/>
              <a:pPr/>
              <a:t>12</a:t>
            </a:fld>
            <a:endParaRPr lang="ru-RU"/>
          </a:p>
        </p:txBody>
      </p:sp>
      <p:sp>
        <p:nvSpPr>
          <p:cNvPr id="5" name="Заголовок 1"/>
          <p:cNvSpPr txBox="1">
            <a:spLocks/>
          </p:cNvSpPr>
          <p:nvPr/>
        </p:nvSpPr>
        <p:spPr>
          <a:xfrm>
            <a:off x="617372" y="177482"/>
            <a:ext cx="8229600" cy="659230"/>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defTabSz="914400">
              <a:defRPr sz="2000" b="0" i="0" u="none" strike="noStrike" kern="1200" spc="0" baseline="0">
                <a:solidFill>
                  <a:prstClr val="black"/>
                </a:solidFill>
                <a:latin typeface="Times New Roman" panose="02020603050405020304" pitchFamily="18" charset="0"/>
                <a:ea typeface="+mn-ea"/>
                <a:cs typeface="Times New Roman" panose="02020603050405020304" pitchFamily="18" charset="0"/>
              </a:defRPr>
            </a:pPr>
            <a:r>
              <a:rPr lang="ru-RU" sz="2000" b="1" dirty="0" smtClean="0">
                <a:solidFill>
                  <a:prstClr val="black"/>
                </a:solidFill>
                <a:latin typeface="Times New Roman" panose="02020603050405020304" pitchFamily="18" charset="0"/>
                <a:ea typeface="+mn-ea"/>
                <a:cs typeface="Times New Roman" panose="02020603050405020304" pitchFamily="18" charset="0"/>
              </a:rPr>
              <a:t>Эффективность использования медицинского оборудования по итогам 2014 года</a:t>
            </a:r>
            <a:endParaRPr lang="ru-RU" sz="2000" b="1" dirty="0">
              <a:solidFill>
                <a:prstClr val="black"/>
              </a:solidFill>
              <a:latin typeface="Times New Roman" panose="02020603050405020304" pitchFamily="18" charset="0"/>
              <a:ea typeface="+mn-ea"/>
              <a:cs typeface="Times New Roman" panose="02020603050405020304" pitchFamily="18" charset="0"/>
            </a:endParaRPr>
          </a:p>
        </p:txBody>
      </p:sp>
      <p:graphicFrame>
        <p:nvGraphicFramePr>
          <p:cNvPr id="6" name="Объект 5"/>
          <p:cNvGraphicFramePr>
            <a:graphicFrameLocks noGrp="1"/>
          </p:cNvGraphicFramePr>
          <p:nvPr>
            <p:ph idx="1"/>
            <p:extLst/>
          </p:nvPr>
        </p:nvGraphicFramePr>
        <p:xfrm>
          <a:off x="107504" y="1650294"/>
          <a:ext cx="4184791" cy="277196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698100" y="1104999"/>
            <a:ext cx="3240507" cy="307777"/>
          </a:xfrm>
          <a:prstGeom prst="rect">
            <a:avLst/>
          </a:prstGeom>
          <a:noFill/>
        </p:spPr>
        <p:txBody>
          <a:bodyPr wrap="square" rtlCol="0">
            <a:spAutoFit/>
          </a:bodyPr>
          <a:lstStyle/>
          <a:p>
            <a:pPr algn="ctr"/>
            <a:r>
              <a:rPr lang="ru-RU" sz="1400" b="1" i="1" dirty="0">
                <a:solidFill>
                  <a:srgbClr val="FF0000"/>
                </a:solidFill>
                <a:latin typeface="Times New Roman" panose="02020603050405020304" pitchFamily="18" charset="0"/>
                <a:cs typeface="Times New Roman" panose="02020603050405020304" pitchFamily="18" charset="0"/>
              </a:rPr>
              <a:t>Магнитно-резонансные томографы</a:t>
            </a:r>
          </a:p>
        </p:txBody>
      </p:sp>
      <p:sp>
        <p:nvSpPr>
          <p:cNvPr id="8" name="TextBox 7"/>
          <p:cNvSpPr txBox="1"/>
          <p:nvPr/>
        </p:nvSpPr>
        <p:spPr>
          <a:xfrm>
            <a:off x="683023" y="1311151"/>
            <a:ext cx="3346769" cy="461665"/>
          </a:xfrm>
          <a:prstGeom prst="rect">
            <a:avLst/>
          </a:prstGeom>
          <a:noFill/>
        </p:spPr>
        <p:txBody>
          <a:bodyPr wrap="square" rtlCol="0">
            <a:spAutoFit/>
          </a:bodyPr>
          <a:lstStyle/>
          <a:p>
            <a:pPr algn="ctr"/>
            <a:r>
              <a:rPr lang="ru-RU" sz="1200" b="1" dirty="0" smtClean="0">
                <a:solidFill>
                  <a:prstClr val="black"/>
                </a:solidFill>
                <a:latin typeface="Times New Roman" panose="02020603050405020304" pitchFamily="18" charset="0"/>
                <a:cs typeface="Times New Roman" panose="02020603050405020304" pitchFamily="18" charset="0"/>
              </a:rPr>
              <a:t>Минимальное расчетное значение</a:t>
            </a:r>
            <a:r>
              <a:rPr lang="ru-RU" sz="1200" dirty="0" smtClean="0">
                <a:solidFill>
                  <a:prstClr val="black"/>
                </a:solidFill>
                <a:latin typeface="Times New Roman" panose="02020603050405020304" pitchFamily="18" charset="0"/>
                <a:cs typeface="Times New Roman" panose="02020603050405020304" pitchFamily="18" charset="0"/>
              </a:rPr>
              <a:t> </a:t>
            </a:r>
            <a:r>
              <a:rPr lang="ru-RU" sz="1200" dirty="0">
                <a:solidFill>
                  <a:prstClr val="black"/>
                </a:solidFill>
                <a:latin typeface="Times New Roman" panose="02020603050405020304" pitchFamily="18" charset="0"/>
                <a:cs typeface="Times New Roman" panose="02020603050405020304" pitchFamily="18" charset="0"/>
              </a:rPr>
              <a:t>нагрузки – </a:t>
            </a:r>
            <a:r>
              <a:rPr lang="ru-RU" sz="1200" b="1" dirty="0">
                <a:solidFill>
                  <a:srgbClr val="FF0000"/>
                </a:solidFill>
                <a:latin typeface="Times New Roman" panose="02020603050405020304" pitchFamily="18" charset="0"/>
                <a:cs typeface="Times New Roman" panose="02020603050405020304" pitchFamily="18" charset="0"/>
              </a:rPr>
              <a:t>20 </a:t>
            </a:r>
            <a:r>
              <a:rPr lang="ru-RU" sz="1200" dirty="0" smtClean="0">
                <a:solidFill>
                  <a:prstClr val="black"/>
                </a:solidFill>
                <a:latin typeface="Times New Roman" panose="02020603050405020304" pitchFamily="18" charset="0"/>
                <a:cs typeface="Times New Roman" panose="02020603050405020304" pitchFamily="18" charset="0"/>
              </a:rPr>
              <a:t>исследований </a:t>
            </a:r>
            <a:r>
              <a:rPr lang="ru-RU" sz="1200" dirty="0">
                <a:solidFill>
                  <a:prstClr val="black"/>
                </a:solidFill>
                <a:latin typeface="Times New Roman" panose="02020603050405020304" pitchFamily="18" charset="0"/>
                <a:cs typeface="Times New Roman" panose="02020603050405020304" pitchFamily="18" charset="0"/>
              </a:rPr>
              <a:t>на 1 аппарате в </a:t>
            </a:r>
            <a:r>
              <a:rPr lang="ru-RU" sz="1200" dirty="0" smtClean="0">
                <a:solidFill>
                  <a:prstClr val="black"/>
                </a:solidFill>
                <a:latin typeface="Times New Roman" panose="02020603050405020304" pitchFamily="18" charset="0"/>
                <a:cs typeface="Times New Roman" panose="02020603050405020304" pitchFamily="18" charset="0"/>
              </a:rPr>
              <a:t>сутки</a:t>
            </a:r>
            <a:endParaRPr lang="ru-RU" sz="1200" dirty="0">
              <a:solidFill>
                <a:prstClr val="black"/>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5794291" y="1104999"/>
            <a:ext cx="2619794" cy="307777"/>
          </a:xfrm>
          <a:prstGeom prst="rect">
            <a:avLst/>
          </a:prstGeom>
          <a:noFill/>
        </p:spPr>
        <p:txBody>
          <a:bodyPr wrap="square" rtlCol="0">
            <a:spAutoFit/>
          </a:bodyPr>
          <a:lstStyle/>
          <a:p>
            <a:pPr algn="ctr"/>
            <a:r>
              <a:rPr lang="ru-RU" sz="1400" b="1" i="1" dirty="0" smtClean="0">
                <a:solidFill>
                  <a:srgbClr val="FF0000"/>
                </a:solidFill>
                <a:latin typeface="Times New Roman" panose="02020603050405020304" pitchFamily="18" charset="0"/>
                <a:cs typeface="Times New Roman" panose="02020603050405020304" pitchFamily="18" charset="0"/>
              </a:rPr>
              <a:t>Компьютерные томографы</a:t>
            </a:r>
            <a:endParaRPr lang="ru-RU" sz="1400" b="1" i="1" dirty="0">
              <a:solidFill>
                <a:srgbClr val="FF000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5361404" y="1311151"/>
            <a:ext cx="3425624" cy="461665"/>
          </a:xfrm>
          <a:prstGeom prst="rect">
            <a:avLst/>
          </a:prstGeom>
          <a:noFill/>
        </p:spPr>
        <p:txBody>
          <a:bodyPr wrap="square" rtlCol="0">
            <a:spAutoFit/>
          </a:bodyPr>
          <a:lstStyle/>
          <a:p>
            <a:pPr algn="ctr"/>
            <a:r>
              <a:rPr lang="ru-RU" sz="1200" b="1" dirty="0" smtClean="0">
                <a:solidFill>
                  <a:prstClr val="black"/>
                </a:solidFill>
                <a:latin typeface="Times New Roman" panose="02020603050405020304" pitchFamily="18" charset="0"/>
                <a:cs typeface="Times New Roman" panose="02020603050405020304" pitchFamily="18" charset="0"/>
              </a:rPr>
              <a:t>Минимальное </a:t>
            </a:r>
            <a:r>
              <a:rPr lang="ru-RU" sz="1200" b="1" dirty="0">
                <a:solidFill>
                  <a:prstClr val="black"/>
                </a:solidFill>
                <a:latin typeface="Times New Roman" panose="02020603050405020304" pitchFamily="18" charset="0"/>
                <a:cs typeface="Times New Roman" panose="02020603050405020304" pitchFamily="18" charset="0"/>
              </a:rPr>
              <a:t>расчетное значение</a:t>
            </a:r>
            <a:r>
              <a:rPr lang="ru-RU" sz="1200" dirty="0">
                <a:solidFill>
                  <a:prstClr val="black"/>
                </a:solidFill>
                <a:latin typeface="Times New Roman" panose="02020603050405020304" pitchFamily="18" charset="0"/>
                <a:cs typeface="Times New Roman" panose="02020603050405020304" pitchFamily="18" charset="0"/>
              </a:rPr>
              <a:t> нагрузки – </a:t>
            </a:r>
            <a:r>
              <a:rPr lang="ru-RU" sz="1200" b="1" dirty="0" smtClean="0">
                <a:solidFill>
                  <a:srgbClr val="FF0000"/>
                </a:solidFill>
                <a:latin typeface="Times New Roman" panose="02020603050405020304" pitchFamily="18" charset="0"/>
                <a:cs typeface="Times New Roman" panose="02020603050405020304" pitchFamily="18" charset="0"/>
              </a:rPr>
              <a:t>23 </a:t>
            </a:r>
            <a:r>
              <a:rPr lang="ru-RU" sz="1200" dirty="0" smtClean="0">
                <a:solidFill>
                  <a:prstClr val="black"/>
                </a:solidFill>
                <a:latin typeface="Times New Roman" panose="02020603050405020304" pitchFamily="18" charset="0"/>
                <a:cs typeface="Times New Roman" panose="02020603050405020304" pitchFamily="18" charset="0"/>
              </a:rPr>
              <a:t>исследования </a:t>
            </a:r>
            <a:r>
              <a:rPr lang="ru-RU" sz="1200" dirty="0">
                <a:solidFill>
                  <a:prstClr val="black"/>
                </a:solidFill>
                <a:latin typeface="Times New Roman" panose="02020603050405020304" pitchFamily="18" charset="0"/>
                <a:cs typeface="Times New Roman" panose="02020603050405020304" pitchFamily="18" charset="0"/>
              </a:rPr>
              <a:t>на 1 аппарате в </a:t>
            </a:r>
            <a:r>
              <a:rPr lang="ru-RU" sz="1200" dirty="0" smtClean="0">
                <a:solidFill>
                  <a:prstClr val="black"/>
                </a:solidFill>
                <a:latin typeface="Times New Roman" panose="02020603050405020304" pitchFamily="18" charset="0"/>
                <a:cs typeface="Times New Roman" panose="02020603050405020304" pitchFamily="18" charset="0"/>
              </a:rPr>
              <a:t>сутки</a:t>
            </a:r>
            <a:endParaRPr lang="ru-RU" sz="1200" dirty="0">
              <a:solidFill>
                <a:prstClr val="black"/>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677315" y="816967"/>
            <a:ext cx="8109713" cy="307777"/>
          </a:xfrm>
          <a:prstGeom prst="rect">
            <a:avLst/>
          </a:prstGeom>
          <a:noFill/>
        </p:spPr>
        <p:txBody>
          <a:bodyPr wrap="square" rtlCol="0">
            <a:spAutoFit/>
          </a:bodyPr>
          <a:lstStyle/>
          <a:p>
            <a:pPr algn="ctr"/>
            <a:r>
              <a:rPr lang="ru-RU" sz="1400" b="1" dirty="0">
                <a:latin typeface="Times New Roman" panose="02020603050405020304" pitchFamily="18" charset="0"/>
                <a:cs typeface="Times New Roman" panose="02020603050405020304" pitchFamily="18" charset="0"/>
              </a:rPr>
              <a:t>Субъекты Российской Федерации с </a:t>
            </a:r>
            <a:r>
              <a:rPr lang="ru-RU" sz="1400" b="1" u="sng" dirty="0">
                <a:latin typeface="Times New Roman" panose="02020603050405020304" pitchFamily="18" charset="0"/>
                <a:cs typeface="Times New Roman" panose="02020603050405020304" pitchFamily="18" charset="0"/>
              </a:rPr>
              <a:t>наименьшим</a:t>
            </a:r>
            <a:r>
              <a:rPr lang="ru-RU" sz="1400" b="1" dirty="0">
                <a:latin typeface="Times New Roman" panose="02020603050405020304" pitchFamily="18" charset="0"/>
                <a:cs typeface="Times New Roman" panose="02020603050405020304" pitchFamily="18" charset="0"/>
              </a:rPr>
              <a:t> показателем нагрузки на </a:t>
            </a:r>
            <a:r>
              <a:rPr lang="ru-RU" sz="1400" b="1" dirty="0" smtClean="0">
                <a:latin typeface="Times New Roman" panose="02020603050405020304" pitchFamily="18" charset="0"/>
                <a:cs typeface="Times New Roman" panose="02020603050405020304" pitchFamily="18" charset="0"/>
              </a:rPr>
              <a:t>оборудование</a:t>
            </a:r>
            <a:endParaRPr lang="ru-RU" sz="1400" b="1" dirty="0">
              <a:latin typeface="Times New Roman" panose="02020603050405020304" pitchFamily="18" charset="0"/>
              <a:cs typeface="Times New Roman" panose="02020603050405020304" pitchFamily="18" charset="0"/>
            </a:endParaRPr>
          </a:p>
        </p:txBody>
      </p:sp>
      <p:graphicFrame>
        <p:nvGraphicFramePr>
          <p:cNvPr id="11" name="Объект 4"/>
          <p:cNvGraphicFramePr>
            <a:graphicFrameLocks/>
          </p:cNvGraphicFramePr>
          <p:nvPr>
            <p:extLst/>
          </p:nvPr>
        </p:nvGraphicFramePr>
        <p:xfrm>
          <a:off x="4644009" y="1688533"/>
          <a:ext cx="4352220" cy="275735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 y="4188922"/>
            <a:ext cx="9108504" cy="523220"/>
          </a:xfrm>
          <a:prstGeom prst="rect">
            <a:avLst/>
          </a:prstGeom>
          <a:noFill/>
        </p:spPr>
        <p:txBody>
          <a:bodyPr wrap="square" rtlCol="0">
            <a:spAutoFit/>
          </a:bodyPr>
          <a:lstStyle/>
          <a:p>
            <a:pPr algn="ctr"/>
            <a:r>
              <a:rPr lang="ru-RU" sz="1400" b="1" dirty="0" smtClean="0">
                <a:latin typeface="Times New Roman" panose="02020603050405020304" pitchFamily="18" charset="0"/>
                <a:cs typeface="Times New Roman" panose="02020603050405020304" pitchFamily="18" charset="0"/>
              </a:rPr>
              <a:t>Регионы, относящие по нагрузке к «группе риска»</a:t>
            </a:r>
          </a:p>
          <a:p>
            <a:pPr algn="ctr"/>
            <a:r>
              <a:rPr lang="ru-RU" sz="1400" b="1" dirty="0" smtClean="0">
                <a:latin typeface="Times New Roman" panose="02020603050405020304" pitchFamily="18" charset="0"/>
                <a:cs typeface="Times New Roman" panose="02020603050405020304" pitchFamily="18" charset="0"/>
              </a:rPr>
              <a:t>(имеющие нагрузку на аппарат выше, чем минимальная, но ниже средней нагрузки по стране)</a:t>
            </a:r>
            <a:endParaRPr lang="ru-RU" sz="1400" b="1" dirty="0">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144617" y="4712142"/>
            <a:ext cx="4320480" cy="1899802"/>
          </a:xfrm>
          <a:prstGeom prst="roundRect">
            <a:avLst/>
          </a:prstGeom>
          <a:gradFill>
            <a:gsLst>
              <a:gs pos="0">
                <a:schemeClr val="accent1">
                  <a:tint val="100000"/>
                  <a:shade val="100000"/>
                  <a:satMod val="130000"/>
                  <a:alpha val="5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13" name="Скругленный прямоугольник 12"/>
          <p:cNvSpPr/>
          <p:nvPr/>
        </p:nvSpPr>
        <p:spPr>
          <a:xfrm>
            <a:off x="4644008" y="4653137"/>
            <a:ext cx="4464495" cy="2204862"/>
          </a:xfrm>
          <a:prstGeom prst="roundRect">
            <a:avLst/>
          </a:prstGeom>
          <a:gradFill>
            <a:gsLst>
              <a:gs pos="0">
                <a:schemeClr val="accent1">
                  <a:tint val="100000"/>
                  <a:shade val="100000"/>
                  <a:satMod val="130000"/>
                  <a:alpha val="5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14" name="TextBox 13"/>
          <p:cNvSpPr txBox="1"/>
          <p:nvPr/>
        </p:nvSpPr>
        <p:spPr>
          <a:xfrm>
            <a:off x="230127" y="4774576"/>
            <a:ext cx="4149459" cy="1785104"/>
          </a:xfrm>
          <a:prstGeom prst="rect">
            <a:avLst/>
          </a:prstGeom>
          <a:noFill/>
        </p:spPr>
        <p:txBody>
          <a:bodyPr wrap="square" rtlCol="0">
            <a:spAutoFit/>
          </a:bodyPr>
          <a:lstStyle/>
          <a:p>
            <a:r>
              <a:rPr lang="ru-RU" sz="1100" dirty="0">
                <a:latin typeface="Times New Roman" panose="02020603050405020304" pitchFamily="18" charset="0"/>
                <a:cs typeface="Times New Roman" panose="02020603050405020304" pitchFamily="18" charset="0"/>
              </a:rPr>
              <a:t>Тульская область, Нижегородская область, Республика Алтай, Приморский край, Ивановская область, Псковская область, Кабардино-Балкарская Республика, город Москва, Ярославская область, Курская область, Астраханская область, Брянская область, Смоленская область, Кировская область, Воронежская область, Карачаево-Черкесская Республика, Белгородская область, Чувашская Республика, Ленинградская область, Республика Крым, Кемеровская область, город Санкт – Петербург, Мурманская область, Хабаровский край, Рязанская область, Тверская область</a:t>
            </a:r>
          </a:p>
        </p:txBody>
      </p:sp>
      <p:sp>
        <p:nvSpPr>
          <p:cNvPr id="15" name="TextBox 14"/>
          <p:cNvSpPr txBox="1"/>
          <p:nvPr/>
        </p:nvSpPr>
        <p:spPr>
          <a:xfrm>
            <a:off x="4716618" y="4653136"/>
            <a:ext cx="4536503" cy="2192908"/>
          </a:xfrm>
          <a:prstGeom prst="rect">
            <a:avLst/>
          </a:prstGeom>
          <a:noFill/>
        </p:spPr>
        <p:txBody>
          <a:bodyPr wrap="square" rtlCol="0">
            <a:spAutoFit/>
          </a:bodyPr>
          <a:lstStyle/>
          <a:p>
            <a:r>
              <a:rPr lang="ru-RU" sz="1050" dirty="0">
                <a:latin typeface="Times New Roman" panose="02020603050405020304" pitchFamily="18" charset="0"/>
                <a:cs typeface="Times New Roman" panose="02020603050405020304" pitchFamily="18" charset="0"/>
              </a:rPr>
              <a:t>Орловская область, Оренбургская область, Тульская область, Московская область, Республика Хакасия, Республика Мордовия, Тамбовская область, Кировская область, Республика Саха (Якутия), Курская область, Рязанская область, Чеченская Республика, Ярославская область, Волгоградская область, Камчатский край, Вологодская область, Республика Марий Эл, Саратовская область, Тверская область, Белгородская область, Республика Карелия, Республика Адыгея, Карачаево-Черкесская Республика, Амурская область, Кемеровская область, Калининградская область, Владимирская область, Липецкая область, Ханты-Мансийский автономный округ, Алтайский край, Чувашская Республика, Ивановская область, Ямало-Ненецкий автономный округ, Забайкальский край, Брянская область, Республика Бурятия, Республика Ингушетия, город Москва, Сахалинская область, Новосибирская область</a:t>
            </a:r>
          </a:p>
        </p:txBody>
      </p:sp>
    </p:spTree>
    <p:extLst>
      <p:ext uri="{BB962C8B-B14F-4D97-AF65-F5344CB8AC3E}">
        <p14:creationId xmlns:p14="http://schemas.microsoft.com/office/powerpoint/2010/main" xmlns="" val="2692427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00738" y="336431"/>
            <a:ext cx="8229600" cy="716305"/>
          </a:xfrm>
        </p:spPr>
        <p:txBody>
          <a:bodyPr>
            <a:normAutofit/>
          </a:bodyPr>
          <a:lstStyle/>
          <a:p>
            <a:pPr defTabSz="914400">
              <a:defRPr sz="2000" b="0" i="0" u="none" strike="noStrike" kern="1200" spc="0" baseline="0">
                <a:solidFill>
                  <a:prstClr val="black"/>
                </a:solidFill>
                <a:latin typeface="Times New Roman" panose="02020603050405020304" pitchFamily="18" charset="0"/>
                <a:ea typeface="+mn-ea"/>
                <a:cs typeface="Times New Roman" panose="02020603050405020304" pitchFamily="18" charset="0"/>
              </a:defRPr>
            </a:pPr>
            <a:r>
              <a:rPr lang="ru-RU" sz="2000" b="1" dirty="0">
                <a:latin typeface="Times New Roman" panose="02020603050405020304" pitchFamily="18" charset="0"/>
                <a:ea typeface="+mn-ea"/>
                <a:cs typeface="Times New Roman" panose="02020603050405020304" pitchFamily="18" charset="0"/>
              </a:rPr>
              <a:t>Субъекты Российской Федерации с наименьшей нагрузкой на 1 аппарат в сутки по </a:t>
            </a:r>
            <a:r>
              <a:rPr lang="ru-RU" sz="2000" b="1" dirty="0" smtClean="0">
                <a:latin typeface="Times New Roman" panose="02020603050405020304" pitchFamily="18" charset="0"/>
                <a:ea typeface="+mn-ea"/>
                <a:cs typeface="Times New Roman" panose="02020603050405020304" pitchFamily="18" charset="0"/>
              </a:rPr>
              <a:t>итогам </a:t>
            </a:r>
            <a:r>
              <a:rPr lang="ru-RU" sz="2000" b="1" dirty="0">
                <a:latin typeface="Times New Roman" panose="02020603050405020304" pitchFamily="18" charset="0"/>
                <a:ea typeface="+mn-ea"/>
                <a:cs typeface="Times New Roman" panose="02020603050405020304" pitchFamily="18" charset="0"/>
              </a:rPr>
              <a:t>2014 года</a:t>
            </a:r>
          </a:p>
        </p:txBody>
      </p:sp>
      <p:graphicFrame>
        <p:nvGraphicFramePr>
          <p:cNvPr id="5" name="Объект 4"/>
          <p:cNvGraphicFramePr>
            <a:graphicFrameLocks noGrp="1"/>
          </p:cNvGraphicFramePr>
          <p:nvPr>
            <p:ph idx="1"/>
            <p:extLst/>
          </p:nvPr>
        </p:nvGraphicFramePr>
        <p:xfrm>
          <a:off x="179512" y="1772816"/>
          <a:ext cx="4176464" cy="4942727"/>
        </p:xfrm>
        <a:graphic>
          <a:graphicData uri="http://schemas.openxmlformats.org/drawingml/2006/table">
            <a:tbl>
              <a:tblPr firstRow="1" firstCol="1">
                <a:tableStyleId>{5C22544A-7EE6-4342-B048-85BDC9FD1C3A}</a:tableStyleId>
              </a:tblPr>
              <a:tblGrid>
                <a:gridCol w="353704"/>
                <a:gridCol w="1487633"/>
                <a:gridCol w="801872"/>
                <a:gridCol w="686436"/>
                <a:gridCol w="846819"/>
              </a:tblGrid>
              <a:tr h="1447162">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 п/п</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Субъект Российской Федерации</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Общее количество аппаратов в регионе</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Количество действующих аппаратов</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Нагрузка (кол-во исследований на 1 аппарате в </a:t>
                      </a:r>
                      <a:r>
                        <a:rPr lang="ru-RU" sz="1100" u="none" strike="noStrike" dirty="0" smtClean="0">
                          <a:effectLst/>
                          <a:latin typeface="Times New Roman" panose="02020603050405020304" pitchFamily="18" charset="0"/>
                          <a:cs typeface="Times New Roman" panose="02020603050405020304" pitchFamily="18" charset="0"/>
                        </a:rPr>
                        <a:t>сутки)</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1691">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dirty="0">
                          <a:effectLst/>
                          <a:latin typeface="Times New Roman" panose="02020603050405020304" pitchFamily="18" charset="0"/>
                          <a:cs typeface="Times New Roman" panose="02020603050405020304" pitchFamily="18" charset="0"/>
                        </a:rPr>
                        <a:t>Чукотский автономный округ</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6</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5</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1,9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1691">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2</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Чеченская Республика</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18</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15</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5760">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3</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Ненецкий автономный округ</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3</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3</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2,7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2270">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4</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Республика Крым</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24</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17</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9663">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5</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dirty="0">
                          <a:effectLst/>
                          <a:latin typeface="Times New Roman" panose="02020603050405020304" pitchFamily="18" charset="0"/>
                          <a:cs typeface="Times New Roman" panose="02020603050405020304" pitchFamily="18" charset="0"/>
                        </a:rPr>
                        <a:t>Магаданская область</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16</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16</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3464">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6</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Камчатский край</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11</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11</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3,3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4662">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7</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Сахалинская область</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23</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21</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3,4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1343">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8</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Еврейская автономная область</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6</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6</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3,6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1691">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9</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Республика Саха (Якутия)</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39</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35</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330">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10</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Республика Алтай</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12</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12</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3,9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Номер слайда 3"/>
          <p:cNvSpPr>
            <a:spLocks noGrp="1"/>
          </p:cNvSpPr>
          <p:nvPr>
            <p:ph type="sldNum" sz="quarter" idx="12"/>
          </p:nvPr>
        </p:nvSpPr>
        <p:spPr/>
        <p:txBody>
          <a:bodyPr/>
          <a:lstStyle/>
          <a:p>
            <a:fld id="{725C68B6-61C2-468F-89AB-4B9F7531AA68}" type="slidenum">
              <a:rPr lang="ru-RU" smtClean="0"/>
              <a:pPr/>
              <a:t>13</a:t>
            </a:fld>
            <a:endParaRPr lang="ru-RU"/>
          </a:p>
        </p:txBody>
      </p:sp>
      <p:sp>
        <p:nvSpPr>
          <p:cNvPr id="6" name="TextBox 5"/>
          <p:cNvSpPr txBox="1"/>
          <p:nvPr/>
        </p:nvSpPr>
        <p:spPr>
          <a:xfrm>
            <a:off x="775646" y="980728"/>
            <a:ext cx="2859020" cy="307777"/>
          </a:xfrm>
          <a:prstGeom prst="rect">
            <a:avLst/>
          </a:prstGeom>
          <a:noFill/>
        </p:spPr>
        <p:txBody>
          <a:bodyPr wrap="square" rtlCol="0">
            <a:spAutoFit/>
          </a:bodyPr>
          <a:lstStyle/>
          <a:p>
            <a:pPr algn="ctr"/>
            <a:r>
              <a:rPr lang="ru-RU" sz="1400" b="1" i="1" dirty="0">
                <a:solidFill>
                  <a:prstClr val="black"/>
                </a:solidFill>
                <a:latin typeface="Times New Roman" panose="02020603050405020304" pitchFamily="18" charset="0"/>
                <a:cs typeface="Times New Roman" panose="02020603050405020304" pitchFamily="18" charset="0"/>
              </a:rPr>
              <a:t>Маммографические аппараты</a:t>
            </a:r>
          </a:p>
        </p:txBody>
      </p:sp>
      <p:sp>
        <p:nvSpPr>
          <p:cNvPr id="3" name="TextBox 2"/>
          <p:cNvSpPr txBox="1"/>
          <p:nvPr/>
        </p:nvSpPr>
        <p:spPr>
          <a:xfrm>
            <a:off x="539552" y="1249596"/>
            <a:ext cx="3723116" cy="523220"/>
          </a:xfrm>
          <a:prstGeom prst="rect">
            <a:avLst/>
          </a:prstGeom>
          <a:noFill/>
        </p:spPr>
        <p:txBody>
          <a:bodyPr wrap="square" rtlCol="0">
            <a:spAutoFit/>
          </a:bodyPr>
          <a:lstStyle/>
          <a:p>
            <a:r>
              <a:rPr lang="ru-RU" sz="1400" b="1" dirty="0">
                <a:solidFill>
                  <a:prstClr val="black"/>
                </a:solidFill>
                <a:latin typeface="Times New Roman" panose="02020603050405020304" pitchFamily="18" charset="0"/>
                <a:cs typeface="Times New Roman" panose="02020603050405020304" pitchFamily="18" charset="0"/>
              </a:rPr>
              <a:t>Среднее значение </a:t>
            </a:r>
            <a:r>
              <a:rPr lang="ru-RU" sz="1400" dirty="0">
                <a:solidFill>
                  <a:prstClr val="black"/>
                </a:solidFill>
                <a:latin typeface="Times New Roman" panose="02020603050405020304" pitchFamily="18" charset="0"/>
                <a:cs typeface="Times New Roman" panose="02020603050405020304" pitchFamily="18" charset="0"/>
              </a:rPr>
              <a:t>по Российской Федерации – </a:t>
            </a:r>
            <a:r>
              <a:rPr lang="ru-RU" sz="1400" b="1" dirty="0">
                <a:solidFill>
                  <a:srgbClr val="FF0000"/>
                </a:solidFill>
                <a:latin typeface="Times New Roman" panose="02020603050405020304" pitchFamily="18" charset="0"/>
                <a:cs typeface="Times New Roman" panose="02020603050405020304" pitchFamily="18" charset="0"/>
              </a:rPr>
              <a:t>9,8</a:t>
            </a:r>
            <a:r>
              <a:rPr lang="ru-RU" sz="1400" dirty="0">
                <a:solidFill>
                  <a:prstClr val="black"/>
                </a:solidFill>
                <a:latin typeface="Times New Roman" panose="02020603050405020304" pitchFamily="18" charset="0"/>
                <a:cs typeface="Times New Roman" panose="02020603050405020304" pitchFamily="18" charset="0"/>
              </a:rPr>
              <a:t> исследований на 1 аппарате в сутки</a:t>
            </a:r>
          </a:p>
        </p:txBody>
      </p:sp>
      <p:graphicFrame>
        <p:nvGraphicFramePr>
          <p:cNvPr id="7" name="Объект 4"/>
          <p:cNvGraphicFramePr>
            <a:graphicFrameLocks/>
          </p:cNvGraphicFramePr>
          <p:nvPr>
            <p:extLst/>
          </p:nvPr>
        </p:nvGraphicFramePr>
        <p:xfrm>
          <a:off x="4572000" y="1772820"/>
          <a:ext cx="4458337" cy="4948655"/>
        </p:xfrm>
        <a:graphic>
          <a:graphicData uri="http://schemas.openxmlformats.org/drawingml/2006/table">
            <a:tbl>
              <a:tblPr firstRow="1" firstCol="1">
                <a:tableStyleId>{5C22544A-7EE6-4342-B048-85BDC9FD1C3A}</a:tableStyleId>
              </a:tblPr>
              <a:tblGrid>
                <a:gridCol w="372850"/>
                <a:gridCol w="1603283"/>
                <a:gridCol w="798914"/>
                <a:gridCol w="751161"/>
                <a:gridCol w="932129"/>
              </a:tblGrid>
              <a:tr h="1395767">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 п/п</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Субъект Российской Федерации</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Общее количество аппаратов в регионе</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Количество действующих аппаратов</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Нагрузка (кол-во исследований на 1 аппарате в </a:t>
                      </a:r>
                      <a:r>
                        <a:rPr lang="ru-RU" sz="1100" u="none" strike="noStrike" dirty="0" smtClean="0">
                          <a:effectLst/>
                          <a:latin typeface="Times New Roman" panose="02020603050405020304" pitchFamily="18" charset="0"/>
                          <a:cs typeface="Times New Roman" panose="02020603050405020304" pitchFamily="18" charset="0"/>
                        </a:rPr>
                        <a:t>сутки)</a:t>
                      </a:r>
                      <a:endParaRPr lang="ru-RU"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6818">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Ненецкий автономный округ</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7</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7</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8,9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6818">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2</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Чукотский автономный округ</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6</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6</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10,1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744">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3</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Магаданская область</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19</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18</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11,5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028">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4</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Камчатский край</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29</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27</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13,8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6818">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5</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Чеченская Республика</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56</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47</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16,8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9254">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6</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Еврейская автономная область</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13</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12</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18,3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6818">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7</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Республика Калмыкия</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21</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20</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19,9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744">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8</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Сахалинская область</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39</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38</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21,0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6818">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9</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Республика Саха (Якутия)</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104</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dirty="0">
                          <a:effectLst/>
                          <a:latin typeface="Times New Roman" panose="02020603050405020304" pitchFamily="18" charset="0"/>
                          <a:cs typeface="Times New Roman" panose="02020603050405020304" pitchFamily="18" charset="0"/>
                        </a:rPr>
                        <a:t>78</a:t>
                      </a:r>
                      <a:endParaRPr lang="ru-RU"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21,6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028">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10</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1100" u="none" strike="noStrike">
                          <a:effectLst/>
                          <a:latin typeface="Times New Roman" panose="02020603050405020304" pitchFamily="18" charset="0"/>
                          <a:cs typeface="Times New Roman" panose="02020603050405020304" pitchFamily="18" charset="0"/>
                        </a:rPr>
                        <a:t>Республика Тыва</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29</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a:effectLst/>
                          <a:latin typeface="Times New Roman" panose="02020603050405020304" pitchFamily="18" charset="0"/>
                          <a:cs typeface="Times New Roman" panose="02020603050405020304" pitchFamily="18" charset="0"/>
                        </a:rPr>
                        <a:t>23</a:t>
                      </a:r>
                      <a:endParaRPr lang="ru-RU" sz="11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u="none" strike="noStrike" kern="1200" dirty="0">
                          <a:solidFill>
                            <a:schemeClr val="dk1"/>
                          </a:solidFill>
                          <a:effectLst/>
                          <a:latin typeface="Times New Roman" panose="02020603050405020304" pitchFamily="18" charset="0"/>
                          <a:ea typeface="+mn-ea"/>
                          <a:cs typeface="Times New Roman" panose="02020603050405020304" pitchFamily="18" charset="0"/>
                        </a:rPr>
                        <a:t>21,9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TextBox 7"/>
          <p:cNvSpPr txBox="1"/>
          <p:nvPr/>
        </p:nvSpPr>
        <p:spPr>
          <a:xfrm>
            <a:off x="5652120" y="1000473"/>
            <a:ext cx="3182883" cy="307777"/>
          </a:xfrm>
          <a:prstGeom prst="rect">
            <a:avLst/>
          </a:prstGeom>
          <a:noFill/>
        </p:spPr>
        <p:txBody>
          <a:bodyPr wrap="square" rtlCol="0">
            <a:spAutoFit/>
          </a:bodyPr>
          <a:lstStyle/>
          <a:p>
            <a:pPr algn="ctr"/>
            <a:r>
              <a:rPr lang="ru-RU" sz="1400" b="1" i="1" dirty="0" smtClean="0">
                <a:solidFill>
                  <a:prstClr val="black"/>
                </a:solidFill>
                <a:latin typeface="Times New Roman" panose="02020603050405020304" pitchFamily="18" charset="0"/>
                <a:cs typeface="Times New Roman" panose="02020603050405020304" pitchFamily="18" charset="0"/>
              </a:rPr>
              <a:t>Флюорографическое оборудование</a:t>
            </a:r>
            <a:endParaRPr lang="ru-RU" sz="1400" b="1" i="1" dirty="0">
              <a:solidFill>
                <a:prstClr val="black"/>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5080344" y="1267021"/>
            <a:ext cx="3726644" cy="523220"/>
          </a:xfrm>
          <a:prstGeom prst="rect">
            <a:avLst/>
          </a:prstGeom>
          <a:noFill/>
        </p:spPr>
        <p:txBody>
          <a:bodyPr wrap="square" rtlCol="0">
            <a:spAutoFit/>
          </a:bodyPr>
          <a:lstStyle/>
          <a:p>
            <a:r>
              <a:rPr lang="ru-RU" sz="1400" b="1" dirty="0">
                <a:solidFill>
                  <a:prstClr val="black"/>
                </a:solidFill>
                <a:latin typeface="Times New Roman" panose="02020603050405020304" pitchFamily="18" charset="0"/>
                <a:cs typeface="Times New Roman" panose="02020603050405020304" pitchFamily="18" charset="0"/>
              </a:rPr>
              <a:t>Среднее значение </a:t>
            </a:r>
            <a:r>
              <a:rPr lang="ru-RU" sz="1400" dirty="0">
                <a:solidFill>
                  <a:prstClr val="black"/>
                </a:solidFill>
                <a:latin typeface="Times New Roman" panose="02020603050405020304" pitchFamily="18" charset="0"/>
                <a:cs typeface="Times New Roman" panose="02020603050405020304" pitchFamily="18" charset="0"/>
              </a:rPr>
              <a:t>по Российской Федерации – </a:t>
            </a:r>
            <a:r>
              <a:rPr lang="ru-RU" sz="1400" b="1" dirty="0" smtClean="0">
                <a:solidFill>
                  <a:srgbClr val="FF0000"/>
                </a:solidFill>
                <a:latin typeface="Times New Roman" panose="02020603050405020304" pitchFamily="18" charset="0"/>
                <a:cs typeface="Times New Roman" panose="02020603050405020304" pitchFamily="18" charset="0"/>
              </a:rPr>
              <a:t>41</a:t>
            </a:r>
            <a:r>
              <a:rPr lang="ru-RU" sz="1400" dirty="0" smtClean="0">
                <a:solidFill>
                  <a:prstClr val="black"/>
                </a:solidFill>
                <a:latin typeface="Times New Roman" panose="02020603050405020304" pitchFamily="18" charset="0"/>
                <a:cs typeface="Times New Roman" panose="02020603050405020304" pitchFamily="18" charset="0"/>
              </a:rPr>
              <a:t> исследование </a:t>
            </a:r>
            <a:r>
              <a:rPr lang="ru-RU" sz="1400" dirty="0">
                <a:solidFill>
                  <a:prstClr val="black"/>
                </a:solidFill>
                <a:latin typeface="Times New Roman" panose="02020603050405020304" pitchFamily="18" charset="0"/>
                <a:cs typeface="Times New Roman" panose="02020603050405020304" pitchFamily="18" charset="0"/>
              </a:rPr>
              <a:t>на 1 аппарате в сутки</a:t>
            </a:r>
          </a:p>
        </p:txBody>
      </p:sp>
    </p:spTree>
    <p:extLst>
      <p:ext uri="{BB962C8B-B14F-4D97-AF65-F5344CB8AC3E}">
        <p14:creationId xmlns:p14="http://schemas.microsoft.com/office/powerpoint/2010/main" xmlns="" val="4087262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25C68B6-61C2-468F-89AB-4B9F7531AA68}" type="slidenum">
              <a:rPr lang="ru-RU" smtClean="0"/>
              <a:pPr/>
              <a:t>14</a:t>
            </a:fld>
            <a:endParaRPr lang="ru-RU"/>
          </a:p>
        </p:txBody>
      </p:sp>
      <p:sp>
        <p:nvSpPr>
          <p:cNvPr id="5" name="TextBox 4"/>
          <p:cNvSpPr txBox="1"/>
          <p:nvPr/>
        </p:nvSpPr>
        <p:spPr>
          <a:xfrm>
            <a:off x="971600" y="188640"/>
            <a:ext cx="7560840" cy="400110"/>
          </a:xfrm>
          <a:prstGeom prst="rect">
            <a:avLst/>
          </a:prstGeom>
          <a:noFill/>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Сведения </a:t>
            </a:r>
            <a:r>
              <a:rPr lang="ru-RU" sz="2000" b="1" dirty="0">
                <a:latin typeface="Times New Roman" panose="02020603050405020304" pitchFamily="18" charset="0"/>
                <a:cs typeface="Times New Roman" panose="02020603050405020304" pitchFamily="18" charset="0"/>
              </a:rPr>
              <a:t>по </a:t>
            </a:r>
            <a:r>
              <a:rPr lang="ru-RU" sz="2000" b="1" dirty="0" smtClean="0">
                <a:latin typeface="Times New Roman" panose="02020603050405020304" pitchFamily="18" charset="0"/>
                <a:cs typeface="Times New Roman" panose="02020603050405020304" pitchFamily="18" charset="0"/>
              </a:rPr>
              <a:t>не достижению целевых </a:t>
            </a:r>
            <a:r>
              <a:rPr lang="ru-RU" sz="2000" b="1" dirty="0">
                <a:latin typeface="Times New Roman" panose="02020603050405020304" pitchFamily="18" charset="0"/>
                <a:cs typeface="Times New Roman" panose="02020603050405020304" pitchFamily="18" charset="0"/>
              </a:rPr>
              <a:t>индикаторов</a:t>
            </a:r>
          </a:p>
        </p:txBody>
      </p:sp>
      <p:graphicFrame>
        <p:nvGraphicFramePr>
          <p:cNvPr id="6" name="Таблица 5"/>
          <p:cNvGraphicFramePr>
            <a:graphicFrameLocks noGrp="1"/>
          </p:cNvGraphicFramePr>
          <p:nvPr>
            <p:extLst>
              <p:ext uri="{D42A27DB-BD31-4B8C-83A1-F6EECF244321}">
                <p14:modId xmlns:p14="http://schemas.microsoft.com/office/powerpoint/2010/main" xmlns="" val="3289039552"/>
              </p:ext>
            </p:extLst>
          </p:nvPr>
        </p:nvGraphicFramePr>
        <p:xfrm>
          <a:off x="45301" y="907822"/>
          <a:ext cx="9098699" cy="5966474"/>
        </p:xfrm>
        <a:graphic>
          <a:graphicData uri="http://schemas.openxmlformats.org/drawingml/2006/table">
            <a:tbl>
              <a:tblPr firstRow="1" firstCol="1" bandRow="1">
                <a:tableStyleId>{5C22544A-7EE6-4342-B048-85BDC9FD1C3A}</a:tableStyleId>
              </a:tblPr>
              <a:tblGrid>
                <a:gridCol w="424469"/>
                <a:gridCol w="2694864"/>
                <a:gridCol w="2097528"/>
                <a:gridCol w="3881838"/>
              </a:tblGrid>
              <a:tr h="484117">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Наименование индикатора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Не достигнут показатель</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Регионы с наихудшими показателями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r>
              <a:tr h="2488133">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1</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«Доля больных с острым коронарным синдромом, которым выполнен тромболизис (на догоспитальном и госпитальном этапах)»</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b="1" dirty="0">
                          <a:effectLst/>
                          <a:latin typeface="Times New Roman" panose="02020603050405020304" pitchFamily="18" charset="0"/>
                          <a:cs typeface="Times New Roman" panose="02020603050405020304" pitchFamily="18" charset="0"/>
                        </a:rPr>
                        <a:t>36 регионами</a:t>
                      </a:r>
                    </a:p>
                    <a:p>
                      <a:pPr algn="ctr">
                        <a:lnSpc>
                          <a:spcPct val="107000"/>
                        </a:lnSpc>
                        <a:spcAft>
                          <a:spcPts val="0"/>
                        </a:spcAft>
                      </a:pPr>
                      <a:r>
                        <a:rPr lang="ru-RU" sz="1500" b="1" dirty="0">
                          <a:effectLst/>
                          <a:latin typeface="Times New Roman" panose="02020603050405020304" pitchFamily="18" charset="0"/>
                          <a:cs typeface="Times New Roman" panose="02020603050405020304" pitchFamily="18" charset="0"/>
                        </a:rPr>
                        <a:t> </a:t>
                      </a:r>
                      <a:endParaRPr lang="ru-RU" sz="15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smtClean="0">
                          <a:effectLst/>
                          <a:latin typeface="Times New Roman" panose="02020603050405020304" pitchFamily="18" charset="0"/>
                          <a:cs typeface="Times New Roman" panose="02020603050405020304" pitchFamily="18" charset="0"/>
                        </a:rPr>
                        <a:t>Астраханская </a:t>
                      </a:r>
                      <a:r>
                        <a:rPr lang="ru-RU" sz="1500" dirty="0">
                          <a:effectLst/>
                          <a:latin typeface="Times New Roman" panose="02020603050405020304" pitchFamily="18" charset="0"/>
                          <a:cs typeface="Times New Roman" panose="02020603050405020304" pitchFamily="18" charset="0"/>
                        </a:rPr>
                        <a:t>область (3,1%),</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Камчатский край (3,1%),</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Республика Алтай (4,4%),</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Ульяновская область (4,6%),</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Хабаровский край (5%),</a:t>
                      </a:r>
                    </a:p>
                    <a:p>
                      <a:pPr algn="ctr">
                        <a:lnSpc>
                          <a:spcPct val="107000"/>
                        </a:lnSpc>
                        <a:spcAft>
                          <a:spcPts val="0"/>
                        </a:spcAft>
                      </a:pPr>
                      <a:r>
                        <a:rPr lang="ru-RU" sz="1500" dirty="0" smtClean="0">
                          <a:effectLst/>
                          <a:latin typeface="Times New Roman" panose="02020603050405020304" pitchFamily="18" charset="0"/>
                          <a:cs typeface="Times New Roman" panose="02020603050405020304" pitchFamily="18" charset="0"/>
                        </a:rPr>
                        <a:t>Чеченская </a:t>
                      </a:r>
                      <a:r>
                        <a:rPr lang="ru-RU" sz="1500" dirty="0">
                          <a:effectLst/>
                          <a:latin typeface="Times New Roman" panose="02020603050405020304" pitchFamily="18" charset="0"/>
                          <a:cs typeface="Times New Roman" panose="02020603050405020304" pitchFamily="18" charset="0"/>
                        </a:rPr>
                        <a:t>Республика (6,3%),</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Еврейская автономная область (6,6</a:t>
                      </a:r>
                      <a:r>
                        <a:rPr lang="ru-RU" sz="1500" dirty="0" smtClean="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r>
              <a:tr h="2989137">
                <a:tc>
                  <a:txBody>
                    <a:bodyPr/>
                    <a:lstStyle/>
                    <a:p>
                      <a:pPr algn="ctr">
                        <a:lnSpc>
                          <a:spcPct val="107000"/>
                        </a:lnSpc>
                        <a:spcAft>
                          <a:spcPts val="0"/>
                        </a:spcAft>
                      </a:pPr>
                      <a:r>
                        <a:rPr lang="ru-RU" sz="1500">
                          <a:effectLst/>
                          <a:latin typeface="Times New Roman" panose="02020603050405020304" pitchFamily="18" charset="0"/>
                          <a:cs typeface="Times New Roman" panose="02020603050405020304" pitchFamily="18" charset="0"/>
                        </a:rPr>
                        <a:t>2</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«Доля больных с острым коронарным синдромом, которым выполнены </a:t>
                      </a:r>
                      <a:r>
                        <a:rPr lang="ru-RU" sz="1500" dirty="0" err="1">
                          <a:effectLst/>
                          <a:latin typeface="Times New Roman" panose="02020603050405020304" pitchFamily="18" charset="0"/>
                          <a:cs typeface="Times New Roman" panose="02020603050405020304" pitchFamily="18" charset="0"/>
                        </a:rPr>
                        <a:t>чрескожные</a:t>
                      </a:r>
                      <a:r>
                        <a:rPr lang="ru-RU" sz="1500" dirty="0">
                          <a:effectLst/>
                          <a:latin typeface="Times New Roman" panose="02020603050405020304" pitchFamily="18" charset="0"/>
                          <a:cs typeface="Times New Roman" panose="02020603050405020304" pitchFamily="18" charset="0"/>
                        </a:rPr>
                        <a:t> коронарные вмешательства (с подъемом и без подъема сегмента ST)»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b="1" dirty="0">
                          <a:effectLst/>
                          <a:latin typeface="Times New Roman" panose="02020603050405020304" pitchFamily="18" charset="0"/>
                          <a:cs typeface="Times New Roman" panose="02020603050405020304" pitchFamily="18" charset="0"/>
                        </a:rPr>
                        <a:t>45 регионами</a:t>
                      </a:r>
                    </a:p>
                    <a:p>
                      <a:pPr algn="ctr">
                        <a:lnSpc>
                          <a:spcPct val="107000"/>
                        </a:lnSpc>
                        <a:spcAft>
                          <a:spcPts val="0"/>
                        </a:spcAft>
                      </a:pPr>
                      <a:r>
                        <a:rPr lang="ru-RU" sz="1500" b="1" dirty="0">
                          <a:effectLst/>
                          <a:latin typeface="Times New Roman" panose="02020603050405020304" pitchFamily="18" charset="0"/>
                          <a:cs typeface="Times New Roman" panose="02020603050405020304" pitchFamily="18" charset="0"/>
                        </a:rPr>
                        <a:t> </a:t>
                      </a:r>
                      <a:endParaRPr lang="ru-RU" sz="15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Удмуртская Республика (1%),</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Забайкальский край (2,1%),</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Республика Северная Осетия-Алания (2,1%),</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Республика Крым (2,8%),</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Севастополь (3,2%),</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Брянская область (3,6%),</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Ямало-Ненецкий автономный округ (4,5%),</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Тульская область (5,7%),</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Мурманская область (6,3%),</a:t>
                      </a:r>
                    </a:p>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Владимирская область (6,6</a:t>
                      </a:r>
                      <a:r>
                        <a:rPr lang="ru-RU" sz="1500" dirty="0" smtClean="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r>
            </a:tbl>
          </a:graphicData>
        </a:graphic>
      </p:graphicFrame>
    </p:spTree>
    <p:extLst>
      <p:ext uri="{BB962C8B-B14F-4D97-AF65-F5344CB8AC3E}">
        <p14:creationId xmlns:p14="http://schemas.microsoft.com/office/powerpoint/2010/main" xmlns="" val="21859163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Заголовок 15"/>
          <p:cNvSpPr>
            <a:spLocks noGrp="1"/>
          </p:cNvSpPr>
          <p:nvPr>
            <p:ph type="ctrTitle"/>
          </p:nvPr>
        </p:nvSpPr>
        <p:spPr>
          <a:xfrm>
            <a:off x="683568" y="116632"/>
            <a:ext cx="8280920" cy="504056"/>
          </a:xfrm>
        </p:spPr>
        <p:txBody>
          <a:bodyPr>
            <a:normAutofit fontScale="90000"/>
          </a:bodyPr>
          <a:lstStyle/>
          <a:p>
            <a:r>
              <a:rPr lang="ru-RU" sz="2000" b="1" dirty="0" smtClean="0">
                <a:latin typeface="Times New Roman" panose="02020603050405020304" pitchFamily="18" charset="0"/>
                <a:cs typeface="Times New Roman" panose="02020603050405020304" pitchFamily="18" charset="0"/>
              </a:rPr>
              <a:t>Регионы, </a:t>
            </a:r>
            <a:r>
              <a:rPr lang="ru-RU" sz="2000" b="1" dirty="0">
                <a:latin typeface="Times New Roman" panose="02020603050405020304" pitchFamily="18" charset="0"/>
                <a:cs typeface="Times New Roman" panose="02020603050405020304" pitchFamily="18" charset="0"/>
              </a:rPr>
              <a:t>не достигшие целевых </a:t>
            </a:r>
            <a:r>
              <a:rPr lang="ru-RU" sz="2000" b="1" dirty="0" smtClean="0">
                <a:latin typeface="Times New Roman" panose="02020603050405020304" pitchFamily="18" charset="0"/>
                <a:cs typeface="Times New Roman" panose="02020603050405020304" pitchFamily="18" charset="0"/>
              </a:rPr>
              <a:t>показателей по проведению </a:t>
            </a:r>
            <a:r>
              <a:rPr lang="ru-RU" sz="2000" b="1" dirty="0" err="1" smtClean="0">
                <a:latin typeface="Times New Roman" panose="02020603050405020304" pitchFamily="18" charset="0"/>
                <a:cs typeface="Times New Roman" panose="02020603050405020304" pitchFamily="18" charset="0"/>
              </a:rPr>
              <a:t>тромболитической</a:t>
            </a:r>
            <a:r>
              <a:rPr lang="ru-RU" sz="2000" b="1" dirty="0" smtClean="0">
                <a:latin typeface="Times New Roman" panose="02020603050405020304" pitchFamily="18" charset="0"/>
                <a:cs typeface="Times New Roman" panose="02020603050405020304" pitchFamily="18" charset="0"/>
              </a:rPr>
              <a:t> терапии и </a:t>
            </a:r>
            <a:r>
              <a:rPr lang="ru-RU" sz="2000" b="1" dirty="0" err="1" smtClean="0">
                <a:latin typeface="Times New Roman" panose="02020603050405020304" pitchFamily="18" charset="0"/>
                <a:cs typeface="Times New Roman" panose="02020603050405020304" pitchFamily="18" charset="0"/>
              </a:rPr>
              <a:t>чрескожным</a:t>
            </a:r>
            <a:r>
              <a:rPr lang="ru-RU" sz="2000" b="1" dirty="0" smtClean="0">
                <a:latin typeface="Times New Roman" panose="02020603050405020304" pitchFamily="18" charset="0"/>
                <a:cs typeface="Times New Roman" panose="02020603050405020304" pitchFamily="18" charset="0"/>
              </a:rPr>
              <a:t> коронарным вмешательствам</a:t>
            </a:r>
            <a:endParaRPr lang="ru-RU" sz="2000" b="1" dirty="0">
              <a:latin typeface="Times New Roman" panose="02020603050405020304" pitchFamily="18" charset="0"/>
              <a:cs typeface="Times New Roman" panose="02020603050405020304" pitchFamily="18" charset="0"/>
            </a:endParaRPr>
          </a:p>
        </p:txBody>
      </p:sp>
      <p:sp>
        <p:nvSpPr>
          <p:cNvPr id="17" name="Подзаголовок 16"/>
          <p:cNvSpPr>
            <a:spLocks noGrp="1"/>
          </p:cNvSpPr>
          <p:nvPr>
            <p:ph type="subTitle" idx="1"/>
          </p:nvPr>
        </p:nvSpPr>
        <p:spPr>
          <a:xfrm>
            <a:off x="251520" y="5879232"/>
            <a:ext cx="8784976" cy="934144"/>
          </a:xfrm>
        </p:spPr>
        <p:txBody>
          <a:bodyPr>
            <a:normAutofit/>
          </a:bodyPr>
          <a:lstStyle/>
          <a:p>
            <a:pPr algn="just"/>
            <a:r>
              <a:rPr lang="ru-RU" sz="1800" dirty="0" smtClean="0">
                <a:solidFill>
                  <a:schemeClr val="tx1"/>
                </a:solidFill>
                <a:latin typeface="Times New Roman" panose="02020603050405020304" pitchFamily="18" charset="0"/>
                <a:cs typeface="Times New Roman" panose="02020603050405020304" pitchFamily="18" charset="0"/>
              </a:rPr>
              <a:t>Также не достигли целевых показателей: Кабардино-Балкарская Республика, Камчатский, Хабаровский края, Амурская, Астраханская, Брянская, Иркутская, Омская, Смоленская, Чукотский автономный округ</a:t>
            </a:r>
            <a:endParaRPr lang="ru-RU" sz="1800" dirty="0">
              <a:solidFill>
                <a:schemeClr val="tx1"/>
              </a:solidFill>
              <a:latin typeface="Times New Roman" panose="02020603050405020304" pitchFamily="18" charset="0"/>
              <a:cs typeface="Times New Roman" panose="02020603050405020304" pitchFamily="18" charset="0"/>
            </a:endParaRPr>
          </a:p>
        </p:txBody>
      </p:sp>
      <p:graphicFrame>
        <p:nvGraphicFramePr>
          <p:cNvPr id="11" name="Объект 10"/>
          <p:cNvGraphicFramePr>
            <a:graphicFrameLocks noGrp="1"/>
          </p:cNvGraphicFramePr>
          <p:nvPr>
            <p:ph idx="4294967295"/>
            <p:extLst/>
          </p:nvPr>
        </p:nvGraphicFramePr>
        <p:xfrm>
          <a:off x="251520" y="692696"/>
          <a:ext cx="8712968"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4181920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25C68B6-61C2-468F-89AB-4B9F7531AA68}" type="slidenum">
              <a:rPr lang="ru-RU" smtClean="0"/>
              <a:pPr/>
              <a:t>16</a:t>
            </a:fld>
            <a:endParaRPr lang="ru-RU"/>
          </a:p>
        </p:txBody>
      </p:sp>
      <p:sp>
        <p:nvSpPr>
          <p:cNvPr id="5" name="TextBox 4"/>
          <p:cNvSpPr txBox="1"/>
          <p:nvPr/>
        </p:nvSpPr>
        <p:spPr>
          <a:xfrm>
            <a:off x="971600" y="188640"/>
            <a:ext cx="7560840" cy="400110"/>
          </a:xfrm>
          <a:prstGeom prst="rect">
            <a:avLst/>
          </a:prstGeom>
          <a:noFill/>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Сведения </a:t>
            </a:r>
            <a:r>
              <a:rPr lang="ru-RU" sz="2000" b="1" dirty="0">
                <a:latin typeface="Times New Roman" panose="02020603050405020304" pitchFamily="18" charset="0"/>
                <a:cs typeface="Times New Roman" panose="02020603050405020304" pitchFamily="18" charset="0"/>
              </a:rPr>
              <a:t>по </a:t>
            </a:r>
            <a:r>
              <a:rPr lang="ru-RU" sz="2000" b="1" dirty="0" smtClean="0">
                <a:latin typeface="Times New Roman" panose="02020603050405020304" pitchFamily="18" charset="0"/>
                <a:cs typeface="Times New Roman" panose="02020603050405020304" pitchFamily="18" charset="0"/>
              </a:rPr>
              <a:t>не достижению целевых </a:t>
            </a:r>
            <a:r>
              <a:rPr lang="ru-RU" sz="2000" b="1" dirty="0">
                <a:latin typeface="Times New Roman" panose="02020603050405020304" pitchFamily="18" charset="0"/>
                <a:cs typeface="Times New Roman" panose="02020603050405020304" pitchFamily="18" charset="0"/>
              </a:rPr>
              <a:t>индикаторов</a:t>
            </a:r>
          </a:p>
        </p:txBody>
      </p:sp>
      <p:graphicFrame>
        <p:nvGraphicFramePr>
          <p:cNvPr id="6" name="Таблица 5"/>
          <p:cNvGraphicFramePr>
            <a:graphicFrameLocks noGrp="1"/>
          </p:cNvGraphicFramePr>
          <p:nvPr>
            <p:extLst/>
          </p:nvPr>
        </p:nvGraphicFramePr>
        <p:xfrm>
          <a:off x="45301" y="907822"/>
          <a:ext cx="8991195" cy="5847799"/>
        </p:xfrm>
        <a:graphic>
          <a:graphicData uri="http://schemas.openxmlformats.org/drawingml/2006/table">
            <a:tbl>
              <a:tblPr firstRow="1" firstCol="1" bandRow="1">
                <a:tableStyleId>{5C22544A-7EE6-4342-B048-85BDC9FD1C3A}</a:tableStyleId>
              </a:tblPr>
              <a:tblGrid>
                <a:gridCol w="422813"/>
                <a:gridCol w="2684351"/>
                <a:gridCol w="2089345"/>
                <a:gridCol w="3794686"/>
              </a:tblGrid>
              <a:tr h="476674">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Наименование индикатора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Не достигнут показатель</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Регионы с наихудшими показателями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tc>
              </a:tr>
              <a:tr h="2424404">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3</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вызовов скорой помощи по поводу гипертонических кризов»</a:t>
                      </a:r>
                    </a:p>
                  </a:txBody>
                  <a:tcPr marL="68580" marR="68580" marT="0" marB="0" anchor="ctr"/>
                </a:tc>
                <a:tc>
                  <a:txBody>
                    <a:bodyPr/>
                    <a:lstStyle/>
                    <a:p>
                      <a:pPr indent="153670" algn="ctr">
                        <a:lnSpc>
                          <a:spcPct val="107000"/>
                        </a:lnSpc>
                        <a:spcAft>
                          <a:spcPts val="0"/>
                        </a:spcAft>
                      </a:pPr>
                      <a:r>
                        <a:rPr lang="ru-RU" sz="1500" b="1" dirty="0">
                          <a:effectLst/>
                          <a:latin typeface="Times New Roman" panose="02020603050405020304" pitchFamily="18" charset="0"/>
                          <a:ea typeface="Calibri" panose="020F0502020204030204" pitchFamily="34" charset="0"/>
                          <a:cs typeface="Times New Roman" panose="02020603050405020304" pitchFamily="18" charset="0"/>
                        </a:rPr>
                        <a:t>22 регионами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Ингушетия (49,1%),</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Крым (40%),</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Северная Осетия-Алания (24%),</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Севастополь (15,4%),</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Воронежская область (15%),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Самарская область (14,7%),</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Костромская область (14,5%),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Астраханская область (14,3%),</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Орловская область (13,9%),</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Ульяновская область (13,8%)</a:t>
                      </a:r>
                    </a:p>
                  </a:txBody>
                  <a:tcPr marL="68580" marR="68580" marT="0" marB="0" anchor="ctr"/>
                </a:tc>
              </a:tr>
              <a:tr h="2912575">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4</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лиц на одном терапевтическом участке, находящихся под диспансерным наблюдением»</a:t>
                      </a:r>
                    </a:p>
                  </a:txBody>
                  <a:tcPr marL="68580" marR="68580" marT="0" marB="0" anchor="ctr"/>
                </a:tc>
                <a:tc>
                  <a:txBody>
                    <a:bodyPr/>
                    <a:lstStyle/>
                    <a:p>
                      <a:pPr algn="ctr">
                        <a:lnSpc>
                          <a:spcPct val="107000"/>
                        </a:lnSpc>
                        <a:spcAft>
                          <a:spcPts val="0"/>
                        </a:spcAft>
                      </a:pPr>
                      <a:r>
                        <a:rPr lang="ru-RU" sz="1500" b="1" dirty="0">
                          <a:effectLst/>
                          <a:latin typeface="Times New Roman" panose="02020603050405020304" pitchFamily="18" charset="0"/>
                          <a:ea typeface="Calibri" panose="020F0502020204030204" pitchFamily="34" charset="0"/>
                          <a:cs typeface="Times New Roman" panose="02020603050405020304" pitchFamily="18" charset="0"/>
                        </a:rPr>
                        <a:t>34 регионами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Камчатский край (0,2%),</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Саха (Якутия) (0,7%),</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Калининградская область (3,7%),</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Приморский край (5,8%),</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Тыва (7,6%),</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Ярославская область (9,3%),</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Ивановская область (9,5%),</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Тверская область (11%),</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Санкт-Петербург (11,5%),</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Московская область (12,4%)</a:t>
                      </a:r>
                    </a:p>
                  </a:txBody>
                  <a:tcPr marL="68580" marR="68580" marT="0" marB="0" anchor="ctr"/>
                </a:tc>
              </a:tr>
            </a:tbl>
          </a:graphicData>
        </a:graphic>
      </p:graphicFrame>
    </p:spTree>
    <p:extLst>
      <p:ext uri="{BB962C8B-B14F-4D97-AF65-F5344CB8AC3E}">
        <p14:creationId xmlns:p14="http://schemas.microsoft.com/office/powerpoint/2010/main" xmlns="" val="19359596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25C68B6-61C2-468F-89AB-4B9F7531AA68}" type="slidenum">
              <a:rPr lang="ru-RU" smtClean="0"/>
              <a:pPr/>
              <a:t>17</a:t>
            </a:fld>
            <a:endParaRPr lang="ru-RU"/>
          </a:p>
        </p:txBody>
      </p:sp>
      <p:sp>
        <p:nvSpPr>
          <p:cNvPr id="5" name="TextBox 4"/>
          <p:cNvSpPr txBox="1"/>
          <p:nvPr/>
        </p:nvSpPr>
        <p:spPr>
          <a:xfrm>
            <a:off x="971600" y="188640"/>
            <a:ext cx="7560840" cy="400110"/>
          </a:xfrm>
          <a:prstGeom prst="rect">
            <a:avLst/>
          </a:prstGeom>
          <a:noFill/>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Сведения </a:t>
            </a:r>
            <a:r>
              <a:rPr lang="ru-RU" sz="2000" b="1" dirty="0">
                <a:latin typeface="Times New Roman" panose="02020603050405020304" pitchFamily="18" charset="0"/>
                <a:cs typeface="Times New Roman" panose="02020603050405020304" pitchFamily="18" charset="0"/>
              </a:rPr>
              <a:t>по </a:t>
            </a:r>
            <a:r>
              <a:rPr lang="ru-RU" sz="2000" b="1" dirty="0" smtClean="0">
                <a:latin typeface="Times New Roman" panose="02020603050405020304" pitchFamily="18" charset="0"/>
                <a:cs typeface="Times New Roman" panose="02020603050405020304" pitchFamily="18" charset="0"/>
              </a:rPr>
              <a:t>не достижению целевых индикаторов</a:t>
            </a:r>
            <a:endParaRPr lang="ru-RU" sz="2000" b="1" dirty="0">
              <a:latin typeface="Times New Roman" panose="02020603050405020304" pitchFamily="18" charset="0"/>
              <a:cs typeface="Times New Roman" panose="02020603050405020304" pitchFamily="18" charset="0"/>
            </a:endParaRPr>
          </a:p>
        </p:txBody>
      </p:sp>
      <p:graphicFrame>
        <p:nvGraphicFramePr>
          <p:cNvPr id="6" name="Таблица 5"/>
          <p:cNvGraphicFramePr>
            <a:graphicFrameLocks noGrp="1"/>
          </p:cNvGraphicFramePr>
          <p:nvPr>
            <p:extLst/>
          </p:nvPr>
        </p:nvGraphicFramePr>
        <p:xfrm>
          <a:off x="45301" y="907823"/>
          <a:ext cx="8991195" cy="5883594"/>
        </p:xfrm>
        <a:graphic>
          <a:graphicData uri="http://schemas.openxmlformats.org/drawingml/2006/table">
            <a:tbl>
              <a:tblPr firstRow="1" firstCol="1" bandRow="1">
                <a:tableStyleId>{5C22544A-7EE6-4342-B048-85BDC9FD1C3A}</a:tableStyleId>
              </a:tblPr>
              <a:tblGrid>
                <a:gridCol w="419454"/>
                <a:gridCol w="2663023"/>
                <a:gridCol w="2072745"/>
                <a:gridCol w="3835973"/>
              </a:tblGrid>
              <a:tr h="478444">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Наименование индикатора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Не достигнут показатель</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Регионы с наихудшими показателями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r>
              <a:tr h="2631440">
                <a:tc>
                  <a:txBody>
                    <a:bodyPr/>
                    <a:lstStyle/>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5</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больных с острыми нарушениями мозгового кровообращения, госпитализированных в профильные отделения для лечения больных с ОНМК (региональные сосудистые центры и первичные сосудистые отделения) в первые 4,5 часа от начала заболевания»</a:t>
                      </a:r>
                    </a:p>
                  </a:txBody>
                  <a:tcPr marL="68580" marR="68580" marT="0" marB="0" anchor="ctr"/>
                </a:tc>
                <a:tc>
                  <a:txBody>
                    <a:bodyPr/>
                    <a:lstStyle/>
                    <a:p>
                      <a:pPr algn="ctr">
                        <a:lnSpc>
                          <a:spcPct val="107000"/>
                        </a:lnSpc>
                        <a:spcAft>
                          <a:spcPts val="0"/>
                        </a:spcAft>
                      </a:pPr>
                      <a:r>
                        <a:rPr lang="ru-RU" sz="1500" b="1" dirty="0">
                          <a:effectLst/>
                          <a:latin typeface="Times New Roman" panose="02020603050405020304" pitchFamily="18" charset="0"/>
                          <a:ea typeface="Calibri" panose="020F0502020204030204" pitchFamily="34" charset="0"/>
                          <a:cs typeface="Times New Roman" panose="02020603050405020304" pitchFamily="18" charset="0"/>
                        </a:rPr>
                        <a:t>40 регионами </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Севастополь (6,7%),</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Дагестан (7%),</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Кабардино-Балкарская Республика (10,8%),</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Владимирская область (14,5%),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Коми (14,5%),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Забайкальский край (15,5%),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Саратовская область (16%),</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Москва (16,7%),</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Брянская область (17,6%),</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Северная Осетия-Алания (17,7%)</a:t>
                      </a:r>
                    </a:p>
                  </a:txBody>
                  <a:tcPr marL="68580" marR="68580" marT="0" marB="0" anchor="ctr"/>
                </a:tc>
              </a:tr>
              <a:tr h="2703768">
                <a:tc>
                  <a:txBody>
                    <a:bodyPr/>
                    <a:lstStyle/>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6</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больных с ишемическим инсультом, которым выполнен системный </a:t>
                      </a:r>
                      <a:r>
                        <a:rPr lang="ru-RU" sz="1500" dirty="0" err="1">
                          <a:effectLst/>
                          <a:latin typeface="Times New Roman" panose="02020603050405020304" pitchFamily="18" charset="0"/>
                          <a:ea typeface="Calibri" panose="020F0502020204030204" pitchFamily="34" charset="0"/>
                          <a:cs typeface="Times New Roman" panose="02020603050405020304" pitchFamily="18" charset="0"/>
                        </a:rPr>
                        <a:t>тромболизис</a:t>
                      </a: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a:t>
                      </a:r>
                    </a:p>
                  </a:txBody>
                  <a:tcPr marL="68580" marR="68580" marT="0" marB="0" anchor="ctr"/>
                </a:tc>
                <a:tc>
                  <a:txBody>
                    <a:bodyPr/>
                    <a:lstStyle/>
                    <a:p>
                      <a:pPr algn="ctr">
                        <a:lnSpc>
                          <a:spcPct val="107000"/>
                        </a:lnSpc>
                        <a:spcAft>
                          <a:spcPts val="0"/>
                        </a:spcAft>
                      </a:pPr>
                      <a:r>
                        <a:rPr lang="ru-RU" sz="1500" b="1" dirty="0">
                          <a:effectLst/>
                          <a:latin typeface="Times New Roman" panose="02020603050405020304" pitchFamily="18" charset="0"/>
                          <a:ea typeface="Calibri" panose="020F0502020204030204" pitchFamily="34" charset="0"/>
                          <a:cs typeface="Times New Roman" panose="02020603050405020304" pitchFamily="18" charset="0"/>
                        </a:rPr>
                        <a:t>81 регионом</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Вологодская область (0,1%),</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Калининградская область (0,23%),</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Новгородская область (0,23%),</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Курганская область (0,3%),</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(0,31%),</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Волгоградская область (0,37%),</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Адыгея (0,31%),</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Хабаровский край (0,47%),</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Кабардино-Балкарская </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Дагестан (0,6%),</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Ставропольский край (0,7%)</a:t>
                      </a:r>
                    </a:p>
                  </a:txBody>
                  <a:tcPr marL="68580" marR="68580" marT="0" marB="0" anchor="ctr"/>
                </a:tc>
              </a:tr>
            </a:tbl>
          </a:graphicData>
        </a:graphic>
      </p:graphicFrame>
    </p:spTree>
    <p:extLst>
      <p:ext uri="{BB962C8B-B14F-4D97-AF65-F5344CB8AC3E}">
        <p14:creationId xmlns:p14="http://schemas.microsoft.com/office/powerpoint/2010/main" xmlns="" val="38034207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25C68B6-61C2-468F-89AB-4B9F7531AA68}" type="slidenum">
              <a:rPr lang="ru-RU" smtClean="0"/>
              <a:pPr/>
              <a:t>18</a:t>
            </a:fld>
            <a:endParaRPr lang="ru-RU"/>
          </a:p>
        </p:txBody>
      </p:sp>
      <p:sp>
        <p:nvSpPr>
          <p:cNvPr id="5" name="TextBox 4"/>
          <p:cNvSpPr txBox="1"/>
          <p:nvPr/>
        </p:nvSpPr>
        <p:spPr>
          <a:xfrm>
            <a:off x="971600" y="188640"/>
            <a:ext cx="7560840" cy="400110"/>
          </a:xfrm>
          <a:prstGeom prst="rect">
            <a:avLst/>
          </a:prstGeom>
          <a:noFill/>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Сведения </a:t>
            </a:r>
            <a:r>
              <a:rPr lang="ru-RU" sz="2000" b="1" dirty="0">
                <a:latin typeface="Times New Roman" panose="02020603050405020304" pitchFamily="18" charset="0"/>
                <a:cs typeface="Times New Roman" panose="02020603050405020304" pitchFamily="18" charset="0"/>
              </a:rPr>
              <a:t>по </a:t>
            </a:r>
            <a:r>
              <a:rPr lang="ru-RU" sz="2000" b="1" dirty="0" smtClean="0">
                <a:latin typeface="Times New Roman" panose="02020603050405020304" pitchFamily="18" charset="0"/>
                <a:cs typeface="Times New Roman" panose="02020603050405020304" pitchFamily="18" charset="0"/>
              </a:rPr>
              <a:t>не достижению целевых </a:t>
            </a:r>
            <a:r>
              <a:rPr lang="ru-RU" sz="2000" b="1" dirty="0">
                <a:latin typeface="Times New Roman" panose="02020603050405020304" pitchFamily="18" charset="0"/>
                <a:cs typeface="Times New Roman" panose="02020603050405020304" pitchFamily="18" charset="0"/>
              </a:rPr>
              <a:t>индикаторов</a:t>
            </a:r>
          </a:p>
        </p:txBody>
      </p:sp>
      <p:graphicFrame>
        <p:nvGraphicFramePr>
          <p:cNvPr id="6" name="Таблица 5"/>
          <p:cNvGraphicFramePr>
            <a:graphicFrameLocks noGrp="1"/>
          </p:cNvGraphicFramePr>
          <p:nvPr>
            <p:extLst/>
          </p:nvPr>
        </p:nvGraphicFramePr>
        <p:xfrm>
          <a:off x="45301" y="907822"/>
          <a:ext cx="8991196" cy="5822117"/>
        </p:xfrm>
        <a:graphic>
          <a:graphicData uri="http://schemas.openxmlformats.org/drawingml/2006/table">
            <a:tbl>
              <a:tblPr firstRow="1" firstCol="1" bandRow="1">
                <a:tableStyleId>{5C22544A-7EE6-4342-B048-85BDC9FD1C3A}</a:tableStyleId>
              </a:tblPr>
              <a:tblGrid>
                <a:gridCol w="419454"/>
                <a:gridCol w="2663024"/>
                <a:gridCol w="2072745"/>
                <a:gridCol w="3835973"/>
              </a:tblGrid>
              <a:tr h="487793">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Наименование индикатора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Не достигнут показатель</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Регионы с наихудшими показателями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r>
              <a:tr h="2438967">
                <a:tc>
                  <a:txBody>
                    <a:bodyPr/>
                    <a:lstStyle/>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7</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больных с острым коронарным синдромом умерших в первые сутки от числа всех умерших с острым коронарным синдромом за период госпитализации (суточная летальность)»</a:t>
                      </a:r>
                    </a:p>
                  </a:txBody>
                  <a:tcPr marL="68580" marR="68580" marT="0" marB="0" anchor="ctr"/>
                </a:tc>
                <a:tc>
                  <a:txBody>
                    <a:bodyPr/>
                    <a:lstStyle/>
                    <a:p>
                      <a:pPr algn="ctr">
                        <a:lnSpc>
                          <a:spcPct val="107000"/>
                        </a:lnSpc>
                        <a:spcAft>
                          <a:spcPts val="0"/>
                        </a:spcAft>
                      </a:pPr>
                      <a:r>
                        <a:rPr lang="ru-RU" sz="1500" b="1">
                          <a:effectLst/>
                          <a:latin typeface="Times New Roman" panose="02020603050405020304" pitchFamily="18" charset="0"/>
                          <a:ea typeface="Calibri" panose="020F0502020204030204" pitchFamily="34" charset="0"/>
                          <a:cs typeface="Times New Roman" panose="02020603050405020304" pitchFamily="18" charset="0"/>
                        </a:rPr>
                        <a:t>61 регионом</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Забайкальский край (61,2%),</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Костромская область (61%),</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Вологодская область (60,2%),</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Ненецкий автономный округ (60%),</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Хабаровский край (56%),</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Пензенская область (50,3%),</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Ярославская область (49,5%),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Бурятия (49,4%),</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Марий Эл (48,9%),</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Карелия (45,3%)</a:t>
                      </a:r>
                    </a:p>
                  </a:txBody>
                  <a:tcPr marL="68580" marR="68580" marT="0" marB="0" anchor="ctr"/>
                </a:tc>
              </a:tr>
              <a:tr h="2886893">
                <a:tc>
                  <a:txBody>
                    <a:bodyPr/>
                    <a:lstStyle/>
                    <a:p>
                      <a:pPr algn="ctr">
                        <a:lnSpc>
                          <a:spcPct val="107000"/>
                        </a:lnSpc>
                        <a:spcAft>
                          <a:spcPts val="0"/>
                        </a:spcAft>
                      </a:pPr>
                      <a:r>
                        <a:rPr lang="ru-RU" sz="15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пострадавших при ДТП, госпитализированных в </a:t>
                      </a:r>
                      <a:r>
                        <a:rPr lang="ru-RU" sz="1500" dirty="0" err="1">
                          <a:effectLst/>
                          <a:latin typeface="Times New Roman" panose="02020603050405020304" pitchFamily="18" charset="0"/>
                          <a:ea typeface="Calibri" panose="020F0502020204030204" pitchFamily="34" charset="0"/>
                          <a:cs typeface="Times New Roman" panose="02020603050405020304" pitchFamily="18" charset="0"/>
                        </a:rPr>
                        <a:t>травмоцентры</a:t>
                      </a: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 1 и 2 уровня, среди всех пострадавших при ДТП, госпитализированных в стационары»</a:t>
                      </a:r>
                    </a:p>
                  </a:txBody>
                  <a:tcPr marL="68580" marR="68580" marT="0" marB="0" anchor="ctr"/>
                </a:tc>
                <a:tc>
                  <a:txBody>
                    <a:bodyPr/>
                    <a:lstStyle/>
                    <a:p>
                      <a:pPr algn="ctr">
                        <a:lnSpc>
                          <a:spcPct val="107000"/>
                        </a:lnSpc>
                        <a:spcAft>
                          <a:spcPts val="0"/>
                        </a:spcAft>
                      </a:pPr>
                      <a:r>
                        <a:rPr lang="ru-RU" sz="1500" b="1" dirty="0">
                          <a:effectLst/>
                          <a:latin typeface="Times New Roman" panose="02020603050405020304" pitchFamily="18" charset="0"/>
                          <a:ea typeface="Calibri" panose="020F0502020204030204" pitchFamily="34" charset="0"/>
                          <a:cs typeface="Times New Roman" panose="02020603050405020304" pitchFamily="18" charset="0"/>
                        </a:rPr>
                        <a:t>51 регионом </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Вологодская область (10,6%),</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Новосибирская область	12,68%),</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Забайкальский край (39,1%),</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Коми (43%),</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Самарская область (43,4%),</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Ростовская область (44,7%),</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Челябинская область (46,3%),</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Московская область (47,6%),</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Мурманская область (48%),</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Калининградская область (48,4%)</a:t>
                      </a:r>
                    </a:p>
                  </a:txBody>
                  <a:tcPr marL="68580" marR="68580" marT="0" marB="0" anchor="ctr"/>
                </a:tc>
              </a:tr>
            </a:tbl>
          </a:graphicData>
        </a:graphic>
      </p:graphicFrame>
    </p:spTree>
    <p:extLst>
      <p:ext uri="{BB962C8B-B14F-4D97-AF65-F5344CB8AC3E}">
        <p14:creationId xmlns:p14="http://schemas.microsoft.com/office/powerpoint/2010/main" xmlns="" val="9397390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25C68B6-61C2-468F-89AB-4B9F7531AA68}" type="slidenum">
              <a:rPr lang="ru-RU" smtClean="0"/>
              <a:pPr/>
              <a:t>19</a:t>
            </a:fld>
            <a:endParaRPr lang="ru-RU"/>
          </a:p>
        </p:txBody>
      </p:sp>
      <p:sp>
        <p:nvSpPr>
          <p:cNvPr id="5" name="TextBox 4"/>
          <p:cNvSpPr txBox="1"/>
          <p:nvPr/>
        </p:nvSpPr>
        <p:spPr>
          <a:xfrm>
            <a:off x="971600" y="188640"/>
            <a:ext cx="7560840" cy="400110"/>
          </a:xfrm>
          <a:prstGeom prst="rect">
            <a:avLst/>
          </a:prstGeom>
          <a:noFill/>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Сведения </a:t>
            </a:r>
            <a:r>
              <a:rPr lang="ru-RU" sz="2000" b="1" dirty="0">
                <a:latin typeface="Times New Roman" panose="02020603050405020304" pitchFamily="18" charset="0"/>
                <a:cs typeface="Times New Roman" panose="02020603050405020304" pitchFamily="18" charset="0"/>
              </a:rPr>
              <a:t>по </a:t>
            </a:r>
            <a:r>
              <a:rPr lang="ru-RU" sz="2000" b="1" dirty="0" smtClean="0">
                <a:latin typeface="Times New Roman" panose="02020603050405020304" pitchFamily="18" charset="0"/>
                <a:cs typeface="Times New Roman" panose="02020603050405020304" pitchFamily="18" charset="0"/>
              </a:rPr>
              <a:t>не достижению целевых </a:t>
            </a:r>
            <a:r>
              <a:rPr lang="ru-RU" sz="2000" b="1" dirty="0">
                <a:latin typeface="Times New Roman" panose="02020603050405020304" pitchFamily="18" charset="0"/>
                <a:cs typeface="Times New Roman" panose="02020603050405020304" pitchFamily="18" charset="0"/>
              </a:rPr>
              <a:t>индикаторов</a:t>
            </a:r>
          </a:p>
        </p:txBody>
      </p:sp>
      <p:graphicFrame>
        <p:nvGraphicFramePr>
          <p:cNvPr id="6" name="Таблица 5"/>
          <p:cNvGraphicFramePr>
            <a:graphicFrameLocks noGrp="1"/>
          </p:cNvGraphicFramePr>
          <p:nvPr>
            <p:extLst/>
          </p:nvPr>
        </p:nvGraphicFramePr>
        <p:xfrm>
          <a:off x="45301" y="907822"/>
          <a:ext cx="9063203" cy="5909332"/>
        </p:xfrm>
        <a:graphic>
          <a:graphicData uri="http://schemas.openxmlformats.org/drawingml/2006/table">
            <a:tbl>
              <a:tblPr firstRow="1" firstCol="1" bandRow="1">
                <a:tableStyleId>{5C22544A-7EE6-4342-B048-85BDC9FD1C3A}</a:tableStyleId>
              </a:tblPr>
              <a:tblGrid>
                <a:gridCol w="422813"/>
                <a:gridCol w="2684351"/>
                <a:gridCol w="2089345"/>
                <a:gridCol w="3866694"/>
              </a:tblGrid>
              <a:tr h="485426">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Наименование индикатора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Не достигнут показатель</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Регионы с наихудшими показателями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r>
              <a:tr h="2462175">
                <a:tc>
                  <a:txBody>
                    <a:bodyPr/>
                    <a:lstStyle/>
                    <a:p>
                      <a:pPr algn="ctr">
                        <a:lnSpc>
                          <a:spcPct val="107000"/>
                        </a:lnSpc>
                        <a:spcAft>
                          <a:spcPts val="0"/>
                        </a:spcAft>
                      </a:pPr>
                      <a:r>
                        <a:rPr lang="ru-RU" sz="15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ЗНО, выявленных впервые на ранних стадиях (I-II стадии)»</a:t>
                      </a:r>
                    </a:p>
                  </a:txBody>
                  <a:tcPr marL="68580" marR="68580" marT="0" marB="0" anchor="ctr"/>
                </a:tc>
                <a:tc>
                  <a:txBody>
                    <a:bodyPr/>
                    <a:lstStyle/>
                    <a:p>
                      <a:pPr algn="ctr">
                        <a:lnSpc>
                          <a:spcPct val="107000"/>
                        </a:lnSpc>
                        <a:spcAft>
                          <a:spcPts val="0"/>
                        </a:spcAft>
                      </a:pPr>
                      <a:r>
                        <a:rPr lang="ru-RU" sz="1500" b="1">
                          <a:effectLst/>
                          <a:latin typeface="Times New Roman" panose="02020603050405020304" pitchFamily="18" charset="0"/>
                          <a:ea typeface="Calibri" panose="020F0502020204030204" pitchFamily="34" charset="0"/>
                          <a:cs typeface="Times New Roman" panose="02020603050405020304" pitchFamily="18" charset="0"/>
                        </a:rPr>
                        <a:t> 51 регионом</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Тыва (31,4%),</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Калмыкия (34%),</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Чеченская Республика (35%),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Саха (Якутия) (38,2%),</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Бурятия (39,4%),</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Приморский край (41,5%),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Кабардино-Балкарская Республика (42,31%),</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Ингушетия (43,3%),</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Хакасия (43,4%),</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Челябинская область (43,7%)</a:t>
                      </a:r>
                    </a:p>
                  </a:txBody>
                  <a:tcPr marL="68580" marR="68580" marT="0" marB="0" anchor="ctr"/>
                </a:tc>
              </a:tr>
              <a:tr h="2957953">
                <a:tc>
                  <a:txBody>
                    <a:bodyPr/>
                    <a:lstStyle/>
                    <a:p>
                      <a:pPr algn="ctr">
                        <a:lnSpc>
                          <a:spcPct val="107000"/>
                        </a:lnSpc>
                        <a:spcAft>
                          <a:spcPts val="0"/>
                        </a:spcAft>
                      </a:pPr>
                      <a:r>
                        <a:rPr lang="ru-RU" sz="15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умерших в трудоспособном возрасте больных ЗНО, состоящих на учете, от общего числа умерших в трудоспособном возрасте больных ЗНО»</a:t>
                      </a:r>
                    </a:p>
                  </a:txBody>
                  <a:tcPr marL="68580" marR="68580" marT="0" marB="0" anchor="ctr"/>
                </a:tc>
                <a:tc>
                  <a:txBody>
                    <a:bodyPr/>
                    <a:lstStyle/>
                    <a:p>
                      <a:pPr algn="ctr">
                        <a:lnSpc>
                          <a:spcPct val="107000"/>
                        </a:lnSpc>
                        <a:spcAft>
                          <a:spcPts val="0"/>
                        </a:spcAft>
                      </a:pPr>
                      <a:r>
                        <a:rPr lang="ru-RU" sz="1500" b="1">
                          <a:effectLst/>
                          <a:latin typeface="Times New Roman" panose="02020603050405020304" pitchFamily="18" charset="0"/>
                          <a:ea typeface="Calibri" panose="020F0502020204030204" pitchFamily="34" charset="0"/>
                          <a:cs typeface="Times New Roman" panose="02020603050405020304" pitchFamily="18" charset="0"/>
                        </a:rPr>
                        <a:t>21 регионом</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Москва (45%),</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Крым (60%),</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Приморский край (62,4%),</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Томская область (64,6%),</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Ханты-Мансийский автономный округ - Югра (65,1%),</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Карелия (66%),</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Татарстан (66,5%),</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Еврейская автономная область (67,4%),</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Калининградская область (68,6%),</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Адыгея (68,2%)</a:t>
                      </a:r>
                    </a:p>
                  </a:txBody>
                  <a:tcPr marL="68580" marR="68580" marT="0" marB="0" anchor="ctr"/>
                </a:tc>
              </a:tr>
            </a:tbl>
          </a:graphicData>
        </a:graphic>
      </p:graphicFrame>
    </p:spTree>
    <p:extLst>
      <p:ext uri="{BB962C8B-B14F-4D97-AF65-F5344CB8AC3E}">
        <p14:creationId xmlns:p14="http://schemas.microsoft.com/office/powerpoint/2010/main" xmlns="" val="34559663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689986" y="3121378"/>
            <a:ext cx="3528392" cy="1814298"/>
          </a:xfrm>
          <a:prstGeom prst="round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ru-RU" sz="2400" dirty="0">
                <a:solidFill>
                  <a:schemeClr val="tx1"/>
                </a:solidFill>
                <a:latin typeface="Times New Roman" panose="02020603050405020304" pitchFamily="18" charset="0"/>
                <a:cs typeface="Times New Roman" panose="02020603050405020304" pitchFamily="18" charset="0"/>
              </a:rPr>
              <a:t>Организация  оказания населению субъекта РФ всех видов медицинской помощи</a:t>
            </a:r>
          </a:p>
        </p:txBody>
      </p:sp>
      <p:sp>
        <p:nvSpPr>
          <p:cNvPr id="6" name="Скругленный прямоугольник 5"/>
          <p:cNvSpPr/>
          <p:nvPr/>
        </p:nvSpPr>
        <p:spPr>
          <a:xfrm>
            <a:off x="4932040" y="3121379"/>
            <a:ext cx="3528392" cy="1814297"/>
          </a:xfrm>
          <a:prstGeom prst="round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ru-RU" sz="2400" dirty="0">
                <a:solidFill>
                  <a:schemeClr val="tx1"/>
                </a:solidFill>
                <a:latin typeface="Times New Roman" panose="02020603050405020304" pitchFamily="18" charset="0"/>
                <a:cs typeface="Times New Roman" panose="02020603050405020304" pitchFamily="18" charset="0"/>
              </a:rPr>
              <a:t>Создание условий для развития медицинской помощи и обеспечении её доступности для граждан</a:t>
            </a:r>
          </a:p>
        </p:txBody>
      </p:sp>
      <p:sp>
        <p:nvSpPr>
          <p:cNvPr id="4" name="Скругленный прямоугольник 3"/>
          <p:cNvSpPr/>
          <p:nvPr/>
        </p:nvSpPr>
        <p:spPr>
          <a:xfrm>
            <a:off x="2103437" y="5229200"/>
            <a:ext cx="4937125" cy="1439862"/>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ru-RU" sz="2400" dirty="0">
                <a:solidFill>
                  <a:schemeClr val="tx1"/>
                </a:solidFill>
                <a:latin typeface="Times New Roman" panose="02020603050405020304" pitchFamily="18" charset="0"/>
                <a:cs typeface="Times New Roman" panose="02020603050405020304" pitchFamily="18" charset="0"/>
              </a:rPr>
              <a:t>Защита прав человека </a:t>
            </a:r>
          </a:p>
          <a:p>
            <a:pPr algn="ctr">
              <a:defRPr/>
            </a:pPr>
            <a:r>
              <a:rPr lang="ru-RU" sz="2400" dirty="0">
                <a:solidFill>
                  <a:schemeClr val="tx1"/>
                </a:solidFill>
                <a:latin typeface="Times New Roman" panose="02020603050405020304" pitchFamily="18" charset="0"/>
                <a:cs typeface="Times New Roman" panose="02020603050405020304" pitchFamily="18" charset="0"/>
              </a:rPr>
              <a:t>в сфере охраны здоровья</a:t>
            </a:r>
          </a:p>
        </p:txBody>
      </p:sp>
      <p:sp>
        <p:nvSpPr>
          <p:cNvPr id="5" name="Скругленный прямоугольник 4"/>
          <p:cNvSpPr/>
          <p:nvPr/>
        </p:nvSpPr>
        <p:spPr>
          <a:xfrm>
            <a:off x="971549" y="1576108"/>
            <a:ext cx="7200900" cy="122396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ru-RU" sz="2400" dirty="0">
                <a:solidFill>
                  <a:schemeClr val="tx1"/>
                </a:solidFill>
                <a:latin typeface="Times New Roman" panose="02020603050405020304" pitchFamily="18" charset="0"/>
                <a:cs typeface="Times New Roman" panose="02020603050405020304" pitchFamily="18" charset="0"/>
              </a:rPr>
              <a:t>Полномочия </a:t>
            </a:r>
          </a:p>
          <a:p>
            <a:pPr algn="ctr">
              <a:defRPr/>
            </a:pPr>
            <a:r>
              <a:rPr lang="ru-RU" sz="2400" dirty="0">
                <a:solidFill>
                  <a:schemeClr val="tx1"/>
                </a:solidFill>
                <a:latin typeface="Times New Roman" panose="02020603050405020304" pitchFamily="18" charset="0"/>
                <a:cs typeface="Times New Roman" panose="02020603050405020304" pitchFamily="18" charset="0"/>
              </a:rPr>
              <a:t>органов государственной власти субъектов Российской Федерации в сфере охраны здоровья</a:t>
            </a:r>
          </a:p>
        </p:txBody>
      </p:sp>
      <p:sp>
        <p:nvSpPr>
          <p:cNvPr id="7" name="Прямоугольник 6"/>
          <p:cNvSpPr/>
          <p:nvPr/>
        </p:nvSpPr>
        <p:spPr>
          <a:xfrm>
            <a:off x="689986" y="196752"/>
            <a:ext cx="8202494" cy="1058047"/>
          </a:xfrm>
          <a:prstGeom prst="rect">
            <a:avLst/>
          </a:prstGeom>
        </p:spPr>
        <p:txBody>
          <a:bodyPr wrap="square">
            <a:spAutoFit/>
          </a:bodyPr>
          <a:lstStyle/>
          <a:p>
            <a:pPr algn="ctr" defTabSz="457200">
              <a:lnSpc>
                <a:spcPct val="107000"/>
              </a:lnSpc>
              <a:spcBef>
                <a:spcPct val="0"/>
              </a:spcBef>
              <a:spcAft>
                <a:spcPts val="800"/>
              </a:spcAft>
            </a:pPr>
            <a:r>
              <a:rPr lang="ru-RU" sz="2000" b="1" dirty="0">
                <a:solidFill>
                  <a:prstClr val="black"/>
                </a:solidFill>
                <a:latin typeface="Times New Roman" panose="02020603050405020304" pitchFamily="18" charset="0"/>
                <a:ea typeface="+mj-ea"/>
                <a:cs typeface="Times New Roman" panose="02020603050405020304" pitchFamily="18" charset="0"/>
              </a:rPr>
              <a:t>Статья 16 Федерального закона от 21.11.2011 </a:t>
            </a:r>
            <a:br>
              <a:rPr lang="ru-RU" sz="2000" b="1" dirty="0">
                <a:solidFill>
                  <a:prstClr val="black"/>
                </a:solidFill>
                <a:latin typeface="Times New Roman" panose="02020603050405020304" pitchFamily="18" charset="0"/>
                <a:ea typeface="+mj-ea"/>
                <a:cs typeface="Times New Roman" panose="02020603050405020304" pitchFamily="18" charset="0"/>
              </a:rPr>
            </a:br>
            <a:r>
              <a:rPr lang="ru-RU" sz="2000" b="1" dirty="0">
                <a:solidFill>
                  <a:prstClr val="black"/>
                </a:solidFill>
                <a:latin typeface="Times New Roman" panose="02020603050405020304" pitchFamily="18" charset="0"/>
                <a:ea typeface="+mj-ea"/>
                <a:cs typeface="Times New Roman" panose="02020603050405020304" pitchFamily="18" charset="0"/>
              </a:rPr>
              <a:t>№ 323-ФЗ «Об основах охраны здоровья граждан в Российской Федерации»</a:t>
            </a:r>
          </a:p>
        </p:txBody>
      </p:sp>
    </p:spTree>
    <p:extLst>
      <p:ext uri="{BB962C8B-B14F-4D97-AF65-F5344CB8AC3E}">
        <p14:creationId xmlns:p14="http://schemas.microsoft.com/office/powerpoint/2010/main" xmlns="" val="154649607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25C68B6-61C2-468F-89AB-4B9F7531AA68}" type="slidenum">
              <a:rPr lang="ru-RU" smtClean="0"/>
              <a:pPr/>
              <a:t>20</a:t>
            </a:fld>
            <a:endParaRPr lang="ru-RU"/>
          </a:p>
        </p:txBody>
      </p:sp>
      <p:sp>
        <p:nvSpPr>
          <p:cNvPr id="5" name="TextBox 4"/>
          <p:cNvSpPr txBox="1"/>
          <p:nvPr/>
        </p:nvSpPr>
        <p:spPr>
          <a:xfrm>
            <a:off x="971600" y="188640"/>
            <a:ext cx="7560840" cy="400110"/>
          </a:xfrm>
          <a:prstGeom prst="rect">
            <a:avLst/>
          </a:prstGeom>
          <a:noFill/>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Сведения </a:t>
            </a:r>
            <a:r>
              <a:rPr lang="ru-RU" sz="2000" b="1" dirty="0">
                <a:latin typeface="Times New Roman" panose="02020603050405020304" pitchFamily="18" charset="0"/>
                <a:cs typeface="Times New Roman" panose="02020603050405020304" pitchFamily="18" charset="0"/>
              </a:rPr>
              <a:t>по </a:t>
            </a:r>
            <a:r>
              <a:rPr lang="ru-RU" sz="2000" b="1" dirty="0" smtClean="0">
                <a:latin typeface="Times New Roman" panose="02020603050405020304" pitchFamily="18" charset="0"/>
                <a:cs typeface="Times New Roman" panose="02020603050405020304" pitchFamily="18" charset="0"/>
              </a:rPr>
              <a:t>не достижению целевых </a:t>
            </a:r>
            <a:r>
              <a:rPr lang="ru-RU" sz="2000" b="1" dirty="0">
                <a:latin typeface="Times New Roman" panose="02020603050405020304" pitchFamily="18" charset="0"/>
                <a:cs typeface="Times New Roman" panose="02020603050405020304" pitchFamily="18" charset="0"/>
              </a:rPr>
              <a:t>индикаторов</a:t>
            </a:r>
          </a:p>
        </p:txBody>
      </p:sp>
      <p:graphicFrame>
        <p:nvGraphicFramePr>
          <p:cNvPr id="6" name="Таблица 5"/>
          <p:cNvGraphicFramePr>
            <a:graphicFrameLocks noGrp="1"/>
          </p:cNvGraphicFramePr>
          <p:nvPr>
            <p:extLst>
              <p:ext uri="{D42A27DB-BD31-4B8C-83A1-F6EECF244321}">
                <p14:modId xmlns:p14="http://schemas.microsoft.com/office/powerpoint/2010/main" xmlns="" val="1941796596"/>
              </p:ext>
            </p:extLst>
          </p:nvPr>
        </p:nvGraphicFramePr>
        <p:xfrm>
          <a:off x="45301" y="1109593"/>
          <a:ext cx="8991195" cy="5847799"/>
        </p:xfrm>
        <a:graphic>
          <a:graphicData uri="http://schemas.openxmlformats.org/drawingml/2006/table">
            <a:tbl>
              <a:tblPr firstRow="1" firstCol="1" bandRow="1">
                <a:tableStyleId>{5C22544A-7EE6-4342-B048-85BDC9FD1C3A}</a:tableStyleId>
              </a:tblPr>
              <a:tblGrid>
                <a:gridCol w="419454"/>
                <a:gridCol w="2811101"/>
                <a:gridCol w="1924667"/>
                <a:gridCol w="3835973"/>
              </a:tblGrid>
              <a:tr h="476674">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Наименование индикатора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Не достигнут показатель</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Регионы с наихудшими показателями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r>
              <a:tr h="2424404">
                <a:tc>
                  <a:txBody>
                    <a:bodyPr/>
                    <a:lstStyle/>
                    <a:p>
                      <a:pPr algn="ctr">
                        <a:lnSpc>
                          <a:spcPct val="107000"/>
                        </a:lnSpc>
                        <a:spcAft>
                          <a:spcPts val="0"/>
                        </a:spcAft>
                      </a:pPr>
                      <a:r>
                        <a:rPr lang="ru-RU" sz="15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тяжелого оборудования, используемого в двухсменном и/или круглосуточном режиме от общего числа оборудования, используемого при оказании медицинской помощи»</a:t>
                      </a:r>
                    </a:p>
                  </a:txBody>
                  <a:tcPr marL="68580" marR="68580" marT="0" marB="0" anchor="ctr"/>
                </a:tc>
                <a:tc>
                  <a:txBody>
                    <a:bodyPr/>
                    <a:lstStyle/>
                    <a:p>
                      <a:pPr algn="ctr">
                        <a:lnSpc>
                          <a:spcPct val="107000"/>
                        </a:lnSpc>
                        <a:spcAft>
                          <a:spcPts val="0"/>
                        </a:spcAft>
                      </a:pPr>
                      <a:r>
                        <a:rPr lang="ru-RU" sz="1500" b="1">
                          <a:effectLst/>
                          <a:latin typeface="Times New Roman" panose="02020603050405020304" pitchFamily="18" charset="0"/>
                          <a:ea typeface="Calibri" panose="020F0502020204030204" pitchFamily="34" charset="0"/>
                          <a:cs typeface="Times New Roman" panose="02020603050405020304" pitchFamily="18" charset="0"/>
                        </a:rPr>
                        <a:t>45 регионами</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Северная Осетия-Алания (17%),</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Еврейская автономная область (24,6%),</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Крым (25%),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Костромская область (26,6%),</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Саха (Якутия) (26,9%),</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Хабаровский край (30%),</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Орловская область (31,5%),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Калмыкия (34%),</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Карачаево-Черкесская Республика (36,7%),</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Челябинская область (40,6%)</a:t>
                      </a:r>
                    </a:p>
                  </a:txBody>
                  <a:tcPr marL="68580" marR="68580" marT="0" marB="0" anchor="ctr"/>
                </a:tc>
              </a:tr>
              <a:tr h="2912575">
                <a:tc>
                  <a:txBody>
                    <a:bodyPr/>
                    <a:lstStyle/>
                    <a:p>
                      <a:pPr algn="ctr">
                        <a:lnSpc>
                          <a:spcPct val="107000"/>
                        </a:lnSpc>
                        <a:spcAft>
                          <a:spcPts val="0"/>
                        </a:spcAft>
                      </a:pPr>
                      <a:r>
                        <a:rPr lang="ru-RU" sz="15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случаев МЛУ/ШЛУ ТБ, эффективно закончивших лечение по IV и V режимам химиотерапии, (когорта 2013 г.)»</a:t>
                      </a:r>
                    </a:p>
                  </a:txBody>
                  <a:tcPr marL="68580" marR="68580" marT="0" marB="0" anchor="ctr"/>
                </a:tc>
                <a:tc>
                  <a:txBody>
                    <a:bodyPr/>
                    <a:lstStyle/>
                    <a:p>
                      <a:pPr algn="ctr">
                        <a:lnSpc>
                          <a:spcPct val="107000"/>
                        </a:lnSpc>
                        <a:spcAft>
                          <a:spcPts val="0"/>
                        </a:spcAft>
                      </a:pPr>
                      <a:r>
                        <a:rPr lang="ru-RU" sz="1500" b="1">
                          <a:effectLst/>
                          <a:latin typeface="Times New Roman" panose="02020603050405020304" pitchFamily="18" charset="0"/>
                          <a:ea typeface="Calibri" panose="020F0502020204030204" pitchFamily="34" charset="0"/>
                          <a:cs typeface="Times New Roman" panose="02020603050405020304" pitchFamily="18" charset="0"/>
                        </a:rPr>
                        <a:t>68 регионами</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Алтай (12,2%),</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Алтайский край (15%),</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Вологодская область (15,8%),</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Тыва (18,3%),</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Удмуртская Республика (21,3%),</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Тульская область (22,8%),</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Саратовская область (23,4%),</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Самарская область (24%),</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Калужская область (24,7%),</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Камчатский край (25,3%)</a:t>
                      </a:r>
                    </a:p>
                  </a:txBody>
                  <a:tcPr marL="68580" marR="68580" marT="0" marB="0" anchor="ctr"/>
                </a:tc>
              </a:tr>
            </a:tbl>
          </a:graphicData>
        </a:graphic>
      </p:graphicFrame>
    </p:spTree>
    <p:extLst>
      <p:ext uri="{BB962C8B-B14F-4D97-AF65-F5344CB8AC3E}">
        <p14:creationId xmlns:p14="http://schemas.microsoft.com/office/powerpoint/2010/main" xmlns="" val="10235680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25C68B6-61C2-468F-89AB-4B9F7531AA68}" type="slidenum">
              <a:rPr lang="ru-RU" smtClean="0"/>
              <a:pPr/>
              <a:t>21</a:t>
            </a:fld>
            <a:endParaRPr lang="ru-RU"/>
          </a:p>
        </p:txBody>
      </p:sp>
      <p:sp>
        <p:nvSpPr>
          <p:cNvPr id="5" name="TextBox 4"/>
          <p:cNvSpPr txBox="1"/>
          <p:nvPr/>
        </p:nvSpPr>
        <p:spPr>
          <a:xfrm>
            <a:off x="971600" y="188640"/>
            <a:ext cx="7560840" cy="400110"/>
          </a:xfrm>
          <a:prstGeom prst="rect">
            <a:avLst/>
          </a:prstGeom>
          <a:noFill/>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Сведения </a:t>
            </a:r>
            <a:r>
              <a:rPr lang="ru-RU" sz="2000" b="1" dirty="0">
                <a:latin typeface="Times New Roman" panose="02020603050405020304" pitchFamily="18" charset="0"/>
                <a:cs typeface="Times New Roman" panose="02020603050405020304" pitchFamily="18" charset="0"/>
              </a:rPr>
              <a:t>по </a:t>
            </a:r>
            <a:r>
              <a:rPr lang="ru-RU" sz="2000" b="1" dirty="0" smtClean="0">
                <a:latin typeface="Times New Roman" panose="02020603050405020304" pitchFamily="18" charset="0"/>
                <a:cs typeface="Times New Roman" panose="02020603050405020304" pitchFamily="18" charset="0"/>
              </a:rPr>
              <a:t>не достижению целевых </a:t>
            </a:r>
            <a:r>
              <a:rPr lang="ru-RU" sz="2000" b="1" dirty="0">
                <a:latin typeface="Times New Roman" panose="02020603050405020304" pitchFamily="18" charset="0"/>
                <a:cs typeface="Times New Roman" panose="02020603050405020304" pitchFamily="18" charset="0"/>
              </a:rPr>
              <a:t>индикаторов</a:t>
            </a:r>
          </a:p>
        </p:txBody>
      </p:sp>
      <p:graphicFrame>
        <p:nvGraphicFramePr>
          <p:cNvPr id="6" name="Таблица 5"/>
          <p:cNvGraphicFramePr>
            <a:graphicFrameLocks noGrp="1"/>
          </p:cNvGraphicFramePr>
          <p:nvPr>
            <p:extLst/>
          </p:nvPr>
        </p:nvGraphicFramePr>
        <p:xfrm>
          <a:off x="45301" y="907823"/>
          <a:ext cx="9063203" cy="5915221"/>
        </p:xfrm>
        <a:graphic>
          <a:graphicData uri="http://schemas.openxmlformats.org/drawingml/2006/table">
            <a:tbl>
              <a:tblPr firstRow="1" firstCol="1" bandRow="1">
                <a:tableStyleId>{5C22544A-7EE6-4342-B048-85BDC9FD1C3A}</a:tableStyleId>
              </a:tblPr>
              <a:tblGrid>
                <a:gridCol w="422813"/>
                <a:gridCol w="2684351"/>
                <a:gridCol w="2089345"/>
                <a:gridCol w="3866694"/>
              </a:tblGrid>
              <a:tr h="479535">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Наименование индикатора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Не достигнут показатель</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Регионы с наихудшими показателями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r>
              <a:tr h="2712817">
                <a:tc>
                  <a:txBody>
                    <a:bodyPr/>
                    <a:lstStyle/>
                    <a:p>
                      <a:pPr algn="ctr">
                        <a:lnSpc>
                          <a:spcPct val="107000"/>
                        </a:lnSpc>
                        <a:spcAft>
                          <a:spcPts val="0"/>
                        </a:spcAft>
                      </a:pPr>
                      <a:r>
                        <a:rPr lang="ru-RU" sz="15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впервые выявленных пациентов с ВИЧ-инфекцией, охваченных </a:t>
                      </a:r>
                      <a:r>
                        <a:rPr lang="ru-RU" sz="1500" dirty="0" err="1">
                          <a:effectLst/>
                          <a:latin typeface="Times New Roman" panose="02020603050405020304" pitchFamily="18" charset="0"/>
                          <a:ea typeface="Calibri" panose="020F0502020204030204" pitchFamily="34" charset="0"/>
                          <a:cs typeface="Times New Roman" panose="02020603050405020304" pitchFamily="18" charset="0"/>
                        </a:rPr>
                        <a:t>химиопрофилактикой</a:t>
                      </a: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 туберкулеза»</a:t>
                      </a:r>
                    </a:p>
                  </a:txBody>
                  <a:tcPr marL="68580" marR="68580" marT="0" marB="0" anchor="ctr"/>
                </a:tc>
                <a:tc>
                  <a:txBody>
                    <a:bodyPr/>
                    <a:lstStyle/>
                    <a:p>
                      <a:pPr algn="ctr">
                        <a:lnSpc>
                          <a:spcPct val="107000"/>
                        </a:lnSpc>
                        <a:spcAft>
                          <a:spcPts val="0"/>
                        </a:spcAft>
                      </a:pPr>
                      <a:r>
                        <a:rPr lang="ru-RU" sz="1500" b="1">
                          <a:effectLst/>
                          <a:latin typeface="Times New Roman" panose="02020603050405020304" pitchFamily="18" charset="0"/>
                          <a:ea typeface="Calibri" panose="020F0502020204030204" pitchFamily="34" charset="0"/>
                          <a:cs typeface="Times New Roman" panose="02020603050405020304" pitchFamily="18" charset="0"/>
                        </a:rPr>
                        <a:t>62 регионами</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Нижегородская область (1,2%),</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Саха (Якутия) (3,2%),</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Мурманская область (3,6%),</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Костромская область (4,1%),</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Липецкая область (4,5%),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Новосибирская область (4,65%),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Самарская область (4,7%),</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Томская область (4,9%),</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Пензенская область (5%),</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Республика Карелия (5,3%),</a:t>
                      </a:r>
                    </a:p>
                    <a:p>
                      <a:pPr algn="ctr">
                        <a:lnSpc>
                          <a:spcPct val="107000"/>
                        </a:lnSpc>
                        <a:spcAft>
                          <a:spcPts val="0"/>
                        </a:spcAft>
                      </a:pPr>
                      <a:r>
                        <a:rPr lang="ru-RU" sz="1500">
                          <a:effectLst/>
                          <a:latin typeface="Times New Roman" panose="02020603050405020304" pitchFamily="18" charset="0"/>
                          <a:ea typeface="Calibri" panose="020F0502020204030204" pitchFamily="34" charset="0"/>
                          <a:cs typeface="Times New Roman" panose="02020603050405020304" pitchFamily="18" charset="0"/>
                        </a:rPr>
                        <a:t>Приморский край (5,3%)</a:t>
                      </a:r>
                    </a:p>
                  </a:txBody>
                  <a:tcPr marL="68580" marR="68580" marT="0" marB="0" anchor="ctr"/>
                </a:tc>
              </a:tr>
              <a:tr h="2713200">
                <a:tc>
                  <a:txBody>
                    <a:bodyPr/>
                    <a:lstStyle/>
                    <a:p>
                      <a:pPr algn="ctr">
                        <a:lnSpc>
                          <a:spcPct val="107000"/>
                        </a:lnSpc>
                        <a:spcAft>
                          <a:spcPts val="0"/>
                        </a:spcAft>
                      </a:pPr>
                      <a:r>
                        <a:rPr lang="ru-RU" sz="15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«Доля лиц, с болезнями печени и поджелудочной железы, состоящих на диспансерном учете от числа всех лиц с заболеваниями печени и поджелудочной железы»</a:t>
                      </a:r>
                    </a:p>
                  </a:txBody>
                  <a:tcPr marL="68580" marR="68580" marT="0" marB="0" anchor="ctr"/>
                </a:tc>
                <a:tc>
                  <a:txBody>
                    <a:bodyPr/>
                    <a:lstStyle/>
                    <a:p>
                      <a:pPr algn="ctr">
                        <a:lnSpc>
                          <a:spcPct val="107000"/>
                        </a:lnSpc>
                        <a:spcAft>
                          <a:spcPts val="0"/>
                        </a:spcAft>
                      </a:pPr>
                      <a:r>
                        <a:rPr lang="ru-RU" sz="1500" b="1" dirty="0">
                          <a:effectLst/>
                          <a:latin typeface="Times New Roman" panose="02020603050405020304" pitchFamily="18" charset="0"/>
                          <a:ea typeface="Calibri" panose="020F0502020204030204" pitchFamily="34" charset="0"/>
                          <a:cs typeface="Times New Roman" panose="02020603050405020304" pitchFamily="18" charset="0"/>
                        </a:rPr>
                        <a:t>51 регионом</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nchor="ctr"/>
                </a:tc>
                <a:tc>
                  <a:txBody>
                    <a:bodyPr/>
                    <a:lstStyle/>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Ненецкий автономный округ (2,3%),</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Чувашская Республика (18,29%),</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Орловская область (23,5%),</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Самарская область (23,6%),</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Новосибирская область (27%),</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Москва (27,9%),</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Ярославская область (28%),</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Карелия (28,1%),</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Республика Марий Эл (30,1%),</a:t>
                      </a:r>
                    </a:p>
                    <a:p>
                      <a:pPr algn="ctr">
                        <a:lnSpc>
                          <a:spcPct val="107000"/>
                        </a:lnSpc>
                        <a:spcAft>
                          <a:spcPts val="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Московская область (31,8%)</a:t>
                      </a:r>
                    </a:p>
                  </a:txBody>
                  <a:tcPr marL="68580" marR="68580" marT="0" marB="0" anchor="ctr"/>
                </a:tc>
              </a:tr>
            </a:tbl>
          </a:graphicData>
        </a:graphic>
      </p:graphicFrame>
    </p:spTree>
    <p:extLst>
      <p:ext uri="{BB962C8B-B14F-4D97-AF65-F5344CB8AC3E}">
        <p14:creationId xmlns:p14="http://schemas.microsoft.com/office/powerpoint/2010/main" xmlns="" val="32633841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25C68B6-61C2-468F-89AB-4B9F7531AA68}" type="slidenum">
              <a:rPr lang="ru-RU" smtClean="0"/>
              <a:pPr/>
              <a:t>22</a:t>
            </a:fld>
            <a:endParaRPr lang="ru-RU"/>
          </a:p>
        </p:txBody>
      </p:sp>
      <p:sp>
        <p:nvSpPr>
          <p:cNvPr id="5" name="TextBox 4"/>
          <p:cNvSpPr txBox="1"/>
          <p:nvPr/>
        </p:nvSpPr>
        <p:spPr>
          <a:xfrm>
            <a:off x="971600" y="188640"/>
            <a:ext cx="7560840" cy="400110"/>
          </a:xfrm>
          <a:prstGeom prst="rect">
            <a:avLst/>
          </a:prstGeom>
          <a:noFill/>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Сведения </a:t>
            </a:r>
            <a:r>
              <a:rPr lang="ru-RU" sz="2000" b="1" dirty="0">
                <a:latin typeface="Times New Roman" panose="02020603050405020304" pitchFamily="18" charset="0"/>
                <a:cs typeface="Times New Roman" panose="02020603050405020304" pitchFamily="18" charset="0"/>
              </a:rPr>
              <a:t>по </a:t>
            </a:r>
            <a:r>
              <a:rPr lang="ru-RU" sz="2000" b="1" dirty="0" smtClean="0">
                <a:latin typeface="Times New Roman" panose="02020603050405020304" pitchFamily="18" charset="0"/>
                <a:cs typeface="Times New Roman" panose="02020603050405020304" pitchFamily="18" charset="0"/>
              </a:rPr>
              <a:t>не достижению целевых </a:t>
            </a:r>
            <a:r>
              <a:rPr lang="ru-RU" sz="2000" b="1" dirty="0">
                <a:latin typeface="Times New Roman" panose="02020603050405020304" pitchFamily="18" charset="0"/>
                <a:cs typeface="Times New Roman" panose="02020603050405020304" pitchFamily="18" charset="0"/>
              </a:rPr>
              <a:t>индикаторов</a:t>
            </a:r>
          </a:p>
        </p:txBody>
      </p:sp>
      <p:graphicFrame>
        <p:nvGraphicFramePr>
          <p:cNvPr id="6" name="Таблица 5"/>
          <p:cNvGraphicFramePr>
            <a:graphicFrameLocks noGrp="1"/>
          </p:cNvGraphicFramePr>
          <p:nvPr>
            <p:extLst/>
          </p:nvPr>
        </p:nvGraphicFramePr>
        <p:xfrm>
          <a:off x="45301" y="907822"/>
          <a:ext cx="9098699" cy="5966474"/>
        </p:xfrm>
        <a:graphic>
          <a:graphicData uri="http://schemas.openxmlformats.org/drawingml/2006/table">
            <a:tbl>
              <a:tblPr firstRow="1" firstCol="1" bandRow="1">
                <a:tableStyleId>{5C22544A-7EE6-4342-B048-85BDC9FD1C3A}</a:tableStyleId>
              </a:tblPr>
              <a:tblGrid>
                <a:gridCol w="424469"/>
                <a:gridCol w="2694864"/>
                <a:gridCol w="2097528"/>
                <a:gridCol w="3881838"/>
              </a:tblGrid>
              <a:tr h="484117">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Наименование индикатора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Не достигнут показатель</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c>
                  <a:txBody>
                    <a:bodyPr/>
                    <a:lstStyle/>
                    <a:p>
                      <a:pPr algn="ctr">
                        <a:lnSpc>
                          <a:spcPct val="107000"/>
                        </a:lnSpc>
                        <a:spcAft>
                          <a:spcPts val="0"/>
                        </a:spcAft>
                      </a:pPr>
                      <a:r>
                        <a:rPr lang="ru-RU" sz="1500" dirty="0">
                          <a:effectLst/>
                          <a:latin typeface="Times New Roman" panose="02020603050405020304" pitchFamily="18" charset="0"/>
                          <a:cs typeface="Times New Roman" panose="02020603050405020304" pitchFamily="18" charset="0"/>
                        </a:rPr>
                        <a:t>Регионы с наихудшими показателями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387" marR="54387" marT="0" marB="0" anchor="ctr"/>
                </a:tc>
              </a:tr>
              <a:tr h="2488133">
                <a:tc>
                  <a:txBody>
                    <a:bodyPr/>
                    <a:lstStyle/>
                    <a:p>
                      <a:pPr algn="ctr">
                        <a:lnSpc>
                          <a:spcPct val="107000"/>
                        </a:lnSpc>
                        <a:spcAft>
                          <a:spcPts val="0"/>
                        </a:spcAft>
                      </a:pPr>
                      <a:r>
                        <a:rPr lang="ru-RU"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«Доля выездов бригад скорой медицинской помощи со временем </a:t>
                      </a:r>
                      <a:r>
                        <a:rPr lang="ru-RU" sz="1400" dirty="0" err="1">
                          <a:effectLst/>
                          <a:latin typeface="Times New Roman" panose="02020603050405020304" pitchFamily="18" charset="0"/>
                          <a:ea typeface="Calibri" panose="020F0502020204030204" pitchFamily="34" charset="0"/>
                          <a:cs typeface="Times New Roman" panose="02020603050405020304" pitchFamily="18" charset="0"/>
                        </a:rPr>
                        <a:t>доезда</a:t>
                      </a: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 до места ДТП со сроком </a:t>
                      </a:r>
                      <a:r>
                        <a:rPr lang="ru-RU" sz="1400" dirty="0" err="1">
                          <a:effectLst/>
                          <a:latin typeface="Times New Roman" panose="02020603050405020304" pitchFamily="18" charset="0"/>
                          <a:ea typeface="Calibri" panose="020F0502020204030204" pitchFamily="34" charset="0"/>
                          <a:cs typeface="Times New Roman" panose="02020603050405020304" pitchFamily="18" charset="0"/>
                        </a:rPr>
                        <a:t>доезда</a:t>
                      </a: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 до 20 минут»</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b="1">
                          <a:effectLst/>
                          <a:latin typeface="Times New Roman" panose="02020603050405020304" pitchFamily="18" charset="0"/>
                          <a:ea typeface="Calibri" panose="020F0502020204030204" pitchFamily="34" charset="0"/>
                          <a:cs typeface="Times New Roman" panose="02020603050405020304" pitchFamily="18" charset="0"/>
                        </a:rPr>
                        <a:t>31 регионом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Республика Тыва (58,8%),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Костромская область (79%),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Вологодская область (81%),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Псковская область (81,43%),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Республика Карелия (82,7%),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Чукотский автономный округ (83,3%),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Кировская область (84,4%),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Республика Калмыкия (85%),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Приморский край (87,5%),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Мурманская область (88%)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89137">
                <a:tc>
                  <a:txBody>
                    <a:bodyPr/>
                    <a:lstStyle/>
                    <a:p>
                      <a:pPr algn="ctr">
                        <a:lnSpc>
                          <a:spcPct val="107000"/>
                        </a:lnSpc>
                        <a:spcAft>
                          <a:spcPts val="0"/>
                        </a:spcAft>
                      </a:pPr>
                      <a:r>
                        <a:rPr lang="ru-RU" sz="1400" dirty="0" smtClean="0">
                          <a:effectLst/>
                          <a:latin typeface="Times New Roman" panose="02020603050405020304" pitchFamily="18" charset="0"/>
                          <a:ea typeface="Calibri" panose="020F0502020204030204" pitchFamily="34" charset="0"/>
                          <a:cs typeface="Times New Roman" panose="02020603050405020304" pitchFamily="18" charset="0"/>
                        </a:rPr>
                        <a:t>16</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«Доля лиц с пневмонией, пролеченных в стационаре, от числа всех заболевших пневмонией»</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b="1">
                          <a:effectLst/>
                          <a:latin typeface="Times New Roman" panose="02020603050405020304" pitchFamily="18" charset="0"/>
                          <a:ea typeface="Calibri" panose="020F0502020204030204" pitchFamily="34" charset="0"/>
                          <a:cs typeface="Times New Roman" panose="02020603050405020304" pitchFamily="18" charset="0"/>
                        </a:rPr>
                        <a:t>12 регионами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Забайкальский край (29,67%), Республика Ингушетия (32,6%), Мурманская область (42,8%), Севастополь (55,9%),</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 Москва (58,4%),</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 Республика Карелия (59,7%),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Республика Чувашия (60%),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Архангельская область (67,4%),</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dirty="0">
                          <a:effectLst/>
                          <a:latin typeface="Times New Roman" panose="02020603050405020304" pitchFamily="18" charset="0"/>
                          <a:ea typeface="Calibri" panose="020F0502020204030204" pitchFamily="34" charset="0"/>
                          <a:cs typeface="Times New Roman" panose="02020603050405020304" pitchFamily="18" charset="0"/>
                        </a:rPr>
                        <a:t>Челябинская область (68,7%) Республика Мордовия (69,77%), Псковская область (63,9%)</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xmlns="" val="15756569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p:cNvGraphicFramePr>
            <a:graphicFrameLocks noGrp="1"/>
          </p:cNvGraphicFramePr>
          <p:nvPr>
            <p:extLst/>
          </p:nvPr>
        </p:nvGraphicFramePr>
        <p:xfrm>
          <a:off x="107504" y="3268544"/>
          <a:ext cx="8928991" cy="1962912"/>
        </p:xfrm>
        <a:graphic>
          <a:graphicData uri="http://schemas.openxmlformats.org/drawingml/2006/table">
            <a:tbl>
              <a:tblPr firstRow="1" firstCol="1" bandRow="1">
                <a:tableStyleId>{5C22544A-7EE6-4342-B048-85BDC9FD1C3A}</a:tableStyleId>
              </a:tblPr>
              <a:tblGrid>
                <a:gridCol w="1153385"/>
                <a:gridCol w="2646533"/>
                <a:gridCol w="2879384"/>
                <a:gridCol w="2249689"/>
              </a:tblGrid>
              <a:tr h="354330">
                <a:tc>
                  <a:txBody>
                    <a:bodyPr/>
                    <a:lstStyle/>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Численность пациентов,</a:t>
                      </a:r>
                    </a:p>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реализовавших право на</a:t>
                      </a:r>
                    </a:p>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льготное лекарственное</a:t>
                      </a:r>
                    </a:p>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обеспечение (человек)</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Расходы региональных</a:t>
                      </a:r>
                    </a:p>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 бюджетов (тыс. руб.) на</a:t>
                      </a:r>
                    </a:p>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лекарственное обеспечение</a:t>
                      </a:r>
                    </a:p>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онкологических заболеваний</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Средняя стоимость</a:t>
                      </a:r>
                    </a:p>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рецепта (руб.)</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0">
                <a:tc>
                  <a:txBody>
                    <a:bodyPr/>
                    <a:lstStyle/>
                    <a:p>
                      <a:pPr indent="180340" algn="ctr">
                        <a:lnSpc>
                          <a:spcPct val="115000"/>
                        </a:lnSpc>
                        <a:spcAft>
                          <a:spcPts val="0"/>
                        </a:spcAft>
                      </a:pPr>
                      <a:r>
                        <a:rPr lang="ru-RU" sz="1400">
                          <a:effectLst/>
                          <a:latin typeface="Times New Roman" panose="02020603050405020304" pitchFamily="18" charset="0"/>
                          <a:cs typeface="Times New Roman" panose="02020603050405020304" pitchFamily="18" charset="0"/>
                        </a:rPr>
                        <a:t>2012</a:t>
                      </a:r>
                      <a:endParaRPr lang="ru-RU" sz="1400">
                        <a:effectLst/>
                        <a:latin typeface="Times New Roman" panose="02020603050405020304" pitchFamily="18" charset="0"/>
                        <a:ea typeface="Calibri"/>
                        <a:cs typeface="Times New Roman" panose="02020603050405020304" pitchFamily="18"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indent="450215"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748 402</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450215"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30 136 463</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450215" algn="ctr">
                        <a:lnSpc>
                          <a:spcPct val="115000"/>
                        </a:lnSpc>
                        <a:spcAft>
                          <a:spcPts val="0"/>
                        </a:spcAft>
                      </a:pPr>
                      <a:r>
                        <a:rPr lang="ru-RU" sz="1400">
                          <a:effectLst/>
                          <a:latin typeface="Times New Roman" panose="02020603050405020304" pitchFamily="18" charset="0"/>
                          <a:cs typeface="Times New Roman" panose="02020603050405020304" pitchFamily="18" charset="0"/>
                        </a:rPr>
                        <a:t>6 039</a:t>
                      </a:r>
                      <a:endParaRPr lang="ru-RU" sz="140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indent="180340" algn="ctr">
                        <a:lnSpc>
                          <a:spcPct val="115000"/>
                        </a:lnSpc>
                        <a:spcAft>
                          <a:spcPts val="0"/>
                        </a:spcAft>
                      </a:pPr>
                      <a:r>
                        <a:rPr lang="ru-RU" sz="1400">
                          <a:effectLst/>
                          <a:latin typeface="Times New Roman" panose="02020603050405020304" pitchFamily="18" charset="0"/>
                          <a:cs typeface="Times New Roman" panose="02020603050405020304" pitchFamily="18" charset="0"/>
                        </a:rPr>
                        <a:t>2013</a:t>
                      </a:r>
                      <a:endParaRPr lang="ru-RU" sz="1400">
                        <a:effectLst/>
                        <a:latin typeface="Times New Roman" panose="02020603050405020304" pitchFamily="18" charset="0"/>
                        <a:ea typeface="Calibri"/>
                        <a:cs typeface="Times New Roman" panose="02020603050405020304" pitchFamily="18"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indent="450215" algn="ctr">
                        <a:lnSpc>
                          <a:spcPct val="115000"/>
                        </a:lnSpc>
                        <a:spcAft>
                          <a:spcPts val="0"/>
                        </a:spcAft>
                      </a:pPr>
                      <a:r>
                        <a:rPr lang="ru-RU" sz="1400">
                          <a:effectLst/>
                          <a:latin typeface="Times New Roman" panose="02020603050405020304" pitchFamily="18" charset="0"/>
                          <a:cs typeface="Times New Roman" panose="02020603050405020304" pitchFamily="18" charset="0"/>
                        </a:rPr>
                        <a:t>802 023</a:t>
                      </a:r>
                      <a:endParaRPr lang="ru-RU" sz="1400">
                        <a:effectLst/>
                        <a:latin typeface="Times New Roman" panose="02020603050405020304" pitchFamily="18" charset="0"/>
                        <a:ea typeface="Calibri"/>
                        <a:cs typeface="Times New Roman" panose="02020603050405020304" pitchFamily="18"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450215"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38 481 848</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450215"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7 951</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indent="180340" algn="ctr">
                        <a:lnSpc>
                          <a:spcPct val="115000"/>
                        </a:lnSpc>
                        <a:spcAft>
                          <a:spcPts val="0"/>
                        </a:spcAft>
                      </a:pPr>
                      <a:r>
                        <a:rPr lang="ru-RU" sz="1400">
                          <a:effectLst/>
                          <a:latin typeface="Times New Roman" panose="02020603050405020304" pitchFamily="18" charset="0"/>
                          <a:cs typeface="Times New Roman" panose="02020603050405020304" pitchFamily="18" charset="0"/>
                        </a:rPr>
                        <a:t>2014</a:t>
                      </a:r>
                      <a:endParaRPr lang="ru-RU" sz="1400">
                        <a:effectLst/>
                        <a:latin typeface="Times New Roman" panose="02020603050405020304" pitchFamily="18" charset="0"/>
                        <a:ea typeface="Calibri"/>
                        <a:cs typeface="Times New Roman" panose="02020603050405020304" pitchFamily="18"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indent="450215" algn="ctr">
                        <a:lnSpc>
                          <a:spcPct val="115000"/>
                        </a:lnSpc>
                        <a:spcAft>
                          <a:spcPts val="0"/>
                        </a:spcAft>
                      </a:pPr>
                      <a:r>
                        <a:rPr lang="ru-RU" sz="1400">
                          <a:effectLst/>
                          <a:latin typeface="Times New Roman" panose="02020603050405020304" pitchFamily="18" charset="0"/>
                          <a:cs typeface="Times New Roman" panose="02020603050405020304" pitchFamily="18" charset="0"/>
                        </a:rPr>
                        <a:t>820 665</a:t>
                      </a:r>
                      <a:endParaRPr lang="ru-RU" sz="1400">
                        <a:effectLst/>
                        <a:latin typeface="Times New Roman" panose="02020603050405020304" pitchFamily="18" charset="0"/>
                        <a:ea typeface="Calibri"/>
                        <a:cs typeface="Times New Roman" panose="02020603050405020304" pitchFamily="18"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450215"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40 962 431</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450215"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8 888</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indent="180340"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31.08.2015</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indent="450215"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907 140</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450215"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33 023 725</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450215" algn="ctr">
                        <a:lnSpc>
                          <a:spcPct val="115000"/>
                        </a:lnSpc>
                        <a:spcAft>
                          <a:spcPts val="0"/>
                        </a:spcAft>
                      </a:pPr>
                      <a:r>
                        <a:rPr lang="ru-RU" sz="1400" dirty="0">
                          <a:effectLst/>
                          <a:latin typeface="Times New Roman" panose="02020603050405020304" pitchFamily="18" charset="0"/>
                          <a:cs typeface="Times New Roman" panose="02020603050405020304" pitchFamily="18" charset="0"/>
                        </a:rPr>
                        <a:t>9 815</a:t>
                      </a:r>
                      <a:endParaRPr lang="ru-RU" sz="1400" dirty="0">
                        <a:effectLst/>
                        <a:latin typeface="Times New Roman" panose="02020603050405020304" pitchFamily="18" charset="0"/>
                        <a:ea typeface="Calibri"/>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Rectangle 1"/>
          <p:cNvSpPr>
            <a:spLocks noChangeArrowheads="1"/>
          </p:cNvSpPr>
          <p:nvPr/>
        </p:nvSpPr>
        <p:spPr bwMode="auto">
          <a:xfrm>
            <a:off x="938675" y="2924944"/>
            <a:ext cx="7016601"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altLang="ru-RU" sz="1400" b="1" i="1" u="none" strike="noStrike" cap="none" normalizeH="0" baseline="0" dirty="0" smtClean="0">
                <a:ln>
                  <a:noFill/>
                </a:ln>
                <a:solidFill>
                  <a:srgbClr val="FF0000"/>
                </a:solidFill>
                <a:effectLst/>
                <a:latin typeface="Times New Roman" panose="02020603050405020304" pitchFamily="18" charset="0"/>
                <a:ea typeface="Calibri" pitchFamily="34" charset="0"/>
                <a:cs typeface="Times New Roman" panose="02020603050405020304" pitchFamily="18" charset="0"/>
              </a:rPr>
              <a:t>Расходы средств бюджетов субъектов Российской Федерации</a:t>
            </a:r>
            <a:r>
              <a:rPr kumimoji="0" lang="ru-RU" altLang="ru-RU" sz="1400" b="1" i="1" u="none" strike="noStrike" cap="none" normalizeH="0" dirty="0" smtClean="0">
                <a:ln>
                  <a:noFill/>
                </a:ln>
                <a:solidFill>
                  <a:srgbClr val="FF0000"/>
                </a:solidFill>
                <a:effectLst/>
                <a:latin typeface="Times New Roman" panose="02020603050405020304" pitchFamily="18" charset="0"/>
                <a:ea typeface="Calibri" pitchFamily="34" charset="0"/>
                <a:cs typeface="Times New Roman" panose="02020603050405020304" pitchFamily="18" charset="0"/>
              </a:rPr>
              <a:t> в 2012 – 2015 гг.</a:t>
            </a:r>
            <a:r>
              <a:rPr kumimoji="0" lang="ru-RU" altLang="ru-RU" sz="1400" b="1" i="1" u="none" strike="noStrike" cap="none" normalizeH="0" baseline="0" dirty="0" smtClean="0">
                <a:ln>
                  <a:noFill/>
                </a:ln>
                <a:solidFill>
                  <a:srgbClr val="FF0000"/>
                </a:solidFill>
                <a:effectLst/>
                <a:latin typeface="Times New Roman" panose="02020603050405020304" pitchFamily="18" charset="0"/>
                <a:ea typeface="Calibri" pitchFamily="34" charset="0"/>
                <a:cs typeface="Times New Roman" panose="02020603050405020304" pitchFamily="18" charset="0"/>
              </a:rPr>
              <a:t>:</a:t>
            </a:r>
            <a:endParaRPr kumimoji="0" lang="ru-RU" altLang="ru-RU" sz="1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8" name="TextBox 7"/>
          <p:cNvSpPr txBox="1"/>
          <p:nvPr/>
        </p:nvSpPr>
        <p:spPr>
          <a:xfrm>
            <a:off x="611560" y="188640"/>
            <a:ext cx="8424936" cy="707886"/>
          </a:xfrm>
          <a:prstGeom prst="rect">
            <a:avLst/>
          </a:prstGeom>
          <a:noFill/>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Лекарственное обеспечение онкологических больных в рамках государственной социальной помощи</a:t>
            </a:r>
            <a:endParaRPr lang="ru-RU" sz="2000" b="1" dirty="0">
              <a:latin typeface="Times New Roman" panose="02020603050405020304" pitchFamily="18" charset="0"/>
              <a:cs typeface="Times New Roman" panose="02020603050405020304" pitchFamily="18" charset="0"/>
            </a:endParaRPr>
          </a:p>
        </p:txBody>
      </p:sp>
      <p:graphicFrame>
        <p:nvGraphicFramePr>
          <p:cNvPr id="9" name="Таблица 8"/>
          <p:cNvGraphicFramePr>
            <a:graphicFrameLocks noGrp="1"/>
          </p:cNvGraphicFramePr>
          <p:nvPr>
            <p:extLst/>
          </p:nvPr>
        </p:nvGraphicFramePr>
        <p:xfrm>
          <a:off x="107505" y="984635"/>
          <a:ext cx="8928992" cy="1960882"/>
        </p:xfrm>
        <a:graphic>
          <a:graphicData uri="http://schemas.openxmlformats.org/drawingml/2006/table">
            <a:tbl>
              <a:tblPr>
                <a:tableStyleId>{5C22544A-7EE6-4342-B048-85BDC9FD1C3A}</a:tableStyleId>
              </a:tblPr>
              <a:tblGrid>
                <a:gridCol w="6166645"/>
                <a:gridCol w="1322815"/>
                <a:gridCol w="1439532"/>
              </a:tblGrid>
              <a:tr h="572157">
                <a:tc>
                  <a:txBody>
                    <a:bodyPr/>
                    <a:lstStyle/>
                    <a:p>
                      <a:pPr algn="l" fontAlgn="b"/>
                      <a:r>
                        <a:rPr lang="ru-RU" sz="1400" b="1" u="none" strike="noStrike" dirty="0">
                          <a:solidFill>
                            <a:schemeClr val="bg1"/>
                          </a:solidFill>
                          <a:effectLst/>
                          <a:latin typeface="Times New Roman" panose="02020603050405020304" pitchFamily="18" charset="0"/>
                          <a:cs typeface="Times New Roman" panose="02020603050405020304" pitchFamily="18" charset="0"/>
                        </a:rPr>
                        <a:t> </a:t>
                      </a:r>
                      <a:endParaRPr lang="ru-RU" sz="14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600" b="1" i="1" u="none" strike="noStrike" dirty="0">
                          <a:solidFill>
                            <a:schemeClr val="bg1"/>
                          </a:solidFill>
                          <a:effectLst/>
                          <a:latin typeface="Times New Roman" panose="02020603050405020304" pitchFamily="18" charset="0"/>
                          <a:cs typeface="Times New Roman" panose="02020603050405020304" pitchFamily="18" charset="0"/>
                        </a:rPr>
                        <a:t>федеральный уровень</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600" b="1" i="1" u="none" strike="noStrike" dirty="0">
                          <a:solidFill>
                            <a:schemeClr val="bg1"/>
                          </a:solidFill>
                          <a:effectLst/>
                          <a:latin typeface="Times New Roman" panose="02020603050405020304" pitchFamily="18" charset="0"/>
                          <a:cs typeface="Times New Roman" panose="02020603050405020304" pitchFamily="18" charset="0"/>
                        </a:rPr>
                        <a:t>региональный </a:t>
                      </a:r>
                      <a:r>
                        <a:rPr lang="ru-RU" sz="1600" b="1" i="1" u="none" strike="noStrike" dirty="0" smtClean="0">
                          <a:solidFill>
                            <a:schemeClr val="bg1"/>
                          </a:solidFill>
                          <a:effectLst/>
                          <a:latin typeface="Times New Roman" panose="02020603050405020304" pitchFamily="18" charset="0"/>
                          <a:cs typeface="Times New Roman" panose="02020603050405020304" pitchFamily="18" charset="0"/>
                        </a:rPr>
                        <a:t>уровень</a:t>
                      </a:r>
                      <a:endParaRPr lang="ru-RU" sz="1600" b="1" i="1"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277745">
                <a:tc>
                  <a:txBody>
                    <a:bodyPr/>
                    <a:lstStyle/>
                    <a:p>
                      <a:pPr algn="l" fontAlgn="b"/>
                      <a:r>
                        <a:rPr lang="ru-RU" sz="1400" b="0" u="none" strike="noStrike" dirty="0">
                          <a:solidFill>
                            <a:schemeClr val="tx1"/>
                          </a:solidFill>
                          <a:effectLst/>
                          <a:latin typeface="Times New Roman" panose="02020603050405020304" pitchFamily="18" charset="0"/>
                          <a:cs typeface="Times New Roman" panose="02020603050405020304" pitchFamily="18" charset="0"/>
                        </a:rPr>
                        <a:t>численность пациентов (чел.)</a:t>
                      </a:r>
                      <a:endParaRPr lang="ru-RU" sz="14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400" b="1" u="none" strike="noStrike" dirty="0">
                          <a:solidFill>
                            <a:schemeClr val="tx1"/>
                          </a:solidFill>
                          <a:effectLst/>
                          <a:latin typeface="Times New Roman" panose="02020603050405020304" pitchFamily="18" charset="0"/>
                          <a:cs typeface="Times New Roman" panose="02020603050405020304" pitchFamily="18" charset="0"/>
                        </a:rPr>
                        <a:t>309 660</a:t>
                      </a:r>
                      <a:endParaRPr lang="ru-RU" sz="14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400" b="1" u="none" strike="noStrike" dirty="0">
                          <a:solidFill>
                            <a:schemeClr val="tx1"/>
                          </a:solidFill>
                          <a:effectLst/>
                          <a:latin typeface="Times New Roman" panose="02020603050405020304" pitchFamily="18" charset="0"/>
                          <a:cs typeface="Times New Roman" panose="02020603050405020304" pitchFamily="18" charset="0"/>
                        </a:rPr>
                        <a:t>907 140</a:t>
                      </a:r>
                      <a:endParaRPr lang="ru-RU" sz="14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5490">
                <a:tc>
                  <a:txBody>
                    <a:bodyPr/>
                    <a:lstStyle/>
                    <a:p>
                      <a:pPr algn="l" fontAlgn="b"/>
                      <a:r>
                        <a:rPr lang="ru-RU" sz="1400" b="0" u="none" strike="noStrike" dirty="0">
                          <a:solidFill>
                            <a:schemeClr val="tx1"/>
                          </a:solidFill>
                          <a:effectLst/>
                          <a:latin typeface="Times New Roman" panose="02020603050405020304" pitchFamily="18" charset="0"/>
                          <a:cs typeface="Times New Roman" panose="02020603050405020304" pitchFamily="18" charset="0"/>
                        </a:rPr>
                        <a:t>численность пациентов в структуре общей численности льготополучателей (%)</a:t>
                      </a:r>
                      <a:endParaRPr lang="ru-RU" sz="14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400" b="1" u="none" strike="noStrike" dirty="0">
                          <a:solidFill>
                            <a:schemeClr val="tx1"/>
                          </a:solidFill>
                          <a:effectLst/>
                          <a:latin typeface="Times New Roman" panose="02020603050405020304" pitchFamily="18" charset="0"/>
                          <a:cs typeface="Times New Roman" panose="02020603050405020304" pitchFamily="18" charset="0"/>
                        </a:rPr>
                        <a:t>8%</a:t>
                      </a:r>
                      <a:endParaRPr lang="ru-RU" sz="14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400" b="1" u="none" strike="noStrike" dirty="0">
                          <a:solidFill>
                            <a:schemeClr val="tx1"/>
                          </a:solidFill>
                          <a:effectLst/>
                          <a:latin typeface="Times New Roman" panose="02020603050405020304" pitchFamily="18" charset="0"/>
                          <a:cs typeface="Times New Roman" panose="02020603050405020304" pitchFamily="18" charset="0"/>
                        </a:rPr>
                        <a:t>8%</a:t>
                      </a:r>
                      <a:endParaRPr lang="ru-RU" sz="14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5490">
                <a:tc>
                  <a:txBody>
                    <a:bodyPr/>
                    <a:lstStyle/>
                    <a:p>
                      <a:pPr algn="l" fontAlgn="b"/>
                      <a:r>
                        <a:rPr lang="ru-RU" sz="1400" b="0" u="none" strike="noStrike" dirty="0">
                          <a:solidFill>
                            <a:schemeClr val="tx1"/>
                          </a:solidFill>
                          <a:effectLst/>
                          <a:latin typeface="Times New Roman" panose="02020603050405020304" pitchFamily="18" charset="0"/>
                          <a:cs typeface="Times New Roman" panose="02020603050405020304" pitchFamily="18" charset="0"/>
                        </a:rPr>
                        <a:t>расходы на лечение заболеваний онкологического </a:t>
                      </a:r>
                      <a:r>
                        <a:rPr lang="ru-RU" sz="1400" b="0" u="none" strike="noStrike" dirty="0" err="1">
                          <a:solidFill>
                            <a:schemeClr val="tx1"/>
                          </a:solidFill>
                          <a:effectLst/>
                          <a:latin typeface="Times New Roman" panose="02020603050405020304" pitchFamily="18" charset="0"/>
                          <a:cs typeface="Times New Roman" panose="02020603050405020304" pitchFamily="18" charset="0"/>
                        </a:rPr>
                        <a:t>прфиля</a:t>
                      </a:r>
                      <a:r>
                        <a:rPr lang="ru-RU" sz="1400" b="0" u="none" strike="noStrike" dirty="0">
                          <a:solidFill>
                            <a:schemeClr val="tx1"/>
                          </a:solidFill>
                          <a:effectLst/>
                          <a:latin typeface="Times New Roman" panose="02020603050405020304" pitchFamily="18" charset="0"/>
                          <a:cs typeface="Times New Roman" panose="02020603050405020304" pitchFamily="18" charset="0"/>
                        </a:rPr>
                        <a:t> в общем объеме расходов (%)</a:t>
                      </a:r>
                      <a:endParaRPr lang="ru-RU" sz="14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400" b="1" u="none" strike="noStrike" dirty="0">
                          <a:solidFill>
                            <a:schemeClr val="tx1"/>
                          </a:solidFill>
                          <a:effectLst/>
                          <a:latin typeface="Times New Roman" panose="02020603050405020304" pitchFamily="18" charset="0"/>
                          <a:cs typeface="Times New Roman" panose="02020603050405020304" pitchFamily="18" charset="0"/>
                        </a:rPr>
                        <a:t>18%</a:t>
                      </a:r>
                      <a:endParaRPr lang="ru-RU" sz="14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400" b="1" u="none" strike="noStrike" dirty="0">
                          <a:solidFill>
                            <a:schemeClr val="tx1"/>
                          </a:solidFill>
                          <a:effectLst/>
                          <a:latin typeface="Times New Roman" panose="02020603050405020304" pitchFamily="18" charset="0"/>
                          <a:cs typeface="Times New Roman" panose="02020603050405020304" pitchFamily="18" charset="0"/>
                        </a:rPr>
                        <a:t>25%</a:t>
                      </a:r>
                      <a:endParaRPr lang="ru-RU" sz="14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2" name="Таблица 1"/>
          <p:cNvGraphicFramePr>
            <a:graphicFrameLocks noGrp="1"/>
          </p:cNvGraphicFramePr>
          <p:nvPr>
            <p:extLst/>
          </p:nvPr>
        </p:nvGraphicFramePr>
        <p:xfrm>
          <a:off x="107504" y="5229200"/>
          <a:ext cx="8928991" cy="1368152"/>
        </p:xfrm>
        <a:graphic>
          <a:graphicData uri="http://schemas.openxmlformats.org/drawingml/2006/table">
            <a:tbl>
              <a:tblPr>
                <a:tableStyleId>{5C22544A-7EE6-4342-B048-85BDC9FD1C3A}</a:tableStyleId>
              </a:tblPr>
              <a:tblGrid>
                <a:gridCol w="4805586"/>
                <a:gridCol w="1030851"/>
                <a:gridCol w="1121809"/>
                <a:gridCol w="1970745"/>
              </a:tblGrid>
              <a:tr h="684076">
                <a:tc>
                  <a:txBody>
                    <a:bodyPr/>
                    <a:lstStyle/>
                    <a:p>
                      <a:pPr algn="l" fontAlgn="b"/>
                      <a:r>
                        <a:rPr lang="ru-RU" sz="1200" b="1" u="none" strike="noStrike" dirty="0">
                          <a:solidFill>
                            <a:schemeClr val="bg1"/>
                          </a:solidFill>
                          <a:effectLst/>
                          <a:latin typeface="Times New Roman" panose="02020603050405020304" pitchFamily="18" charset="0"/>
                          <a:cs typeface="Times New Roman" panose="02020603050405020304" pitchFamily="18" charset="0"/>
                        </a:rPr>
                        <a:t>Данные о количестве необеспеченных рецептов, предъявленных в аптечные организации, (по онкологическому профилю) </a:t>
                      </a:r>
                      <a:endParaRPr lang="ru-RU" sz="1200" b="1" u="none" strike="noStrike" dirty="0" smtClean="0">
                        <a:solidFill>
                          <a:schemeClr val="bg1"/>
                        </a:solidFill>
                        <a:effectLst/>
                        <a:latin typeface="Times New Roman" panose="02020603050405020304" pitchFamily="18" charset="0"/>
                        <a:cs typeface="Times New Roman" panose="02020603050405020304" pitchFamily="18" charset="0"/>
                      </a:endParaRPr>
                    </a:p>
                    <a:p>
                      <a:pPr algn="l" fontAlgn="b"/>
                      <a:r>
                        <a:rPr lang="ru-RU" sz="1200" b="1" u="none" strike="noStrike" dirty="0" smtClean="0">
                          <a:solidFill>
                            <a:schemeClr val="bg1"/>
                          </a:solidFill>
                          <a:effectLst/>
                          <a:latin typeface="Times New Roman" panose="02020603050405020304" pitchFamily="18" charset="0"/>
                          <a:cs typeface="Times New Roman" panose="02020603050405020304" pitchFamily="18" charset="0"/>
                        </a:rPr>
                        <a:t>по </a:t>
                      </a:r>
                      <a:r>
                        <a:rPr lang="ru-RU" sz="1200" b="1" u="none" strike="noStrike" dirty="0">
                          <a:solidFill>
                            <a:schemeClr val="bg1"/>
                          </a:solidFill>
                          <a:effectLst/>
                          <a:latin typeface="Times New Roman" panose="02020603050405020304" pitchFamily="18" charset="0"/>
                          <a:cs typeface="Times New Roman" panose="02020603050405020304" pitchFamily="18" charset="0"/>
                        </a:rPr>
                        <a:t>состоянию 07.09.2015</a:t>
                      </a:r>
                      <a:endParaRPr lang="ru-RU"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a:solidFill>
                            <a:schemeClr val="bg1"/>
                          </a:solidFill>
                          <a:effectLst/>
                          <a:latin typeface="Times New Roman" panose="02020603050405020304" pitchFamily="18" charset="0"/>
                          <a:cs typeface="Times New Roman" panose="02020603050405020304" pitchFamily="18" charset="0"/>
                        </a:rPr>
                        <a:t>рецептов на отсроченном обеспечении</a:t>
                      </a:r>
                      <a:endParaRPr lang="ru-RU"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a:solidFill>
                            <a:schemeClr val="bg1"/>
                          </a:solidFill>
                          <a:effectLst/>
                          <a:latin typeface="Times New Roman" panose="02020603050405020304" pitchFamily="18" charset="0"/>
                          <a:cs typeface="Times New Roman" panose="02020603050405020304" pitchFamily="18" charset="0"/>
                        </a:rPr>
                        <a:t>отказов в обеспечении</a:t>
                      </a:r>
                      <a:endParaRPr lang="ru-RU"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a:solidFill>
                            <a:schemeClr val="bg1"/>
                          </a:solidFill>
                          <a:effectLst/>
                          <a:latin typeface="Times New Roman" panose="02020603050405020304" pitchFamily="18" charset="0"/>
                          <a:cs typeface="Times New Roman" panose="02020603050405020304" pitchFamily="18" charset="0"/>
                        </a:rPr>
                        <a:t>Наибольшее количество отмечено в регионах:</a:t>
                      </a:r>
                      <a:endParaRPr lang="ru-RU"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456050">
                <a:tc>
                  <a:txBody>
                    <a:bodyPr/>
                    <a:lstStyle/>
                    <a:p>
                      <a:pPr algn="l" fontAlgn="b"/>
                      <a:r>
                        <a:rPr lang="ru-RU" sz="1400" b="0" u="none" strike="noStrike" dirty="0">
                          <a:solidFill>
                            <a:schemeClr val="tx1"/>
                          </a:solidFill>
                          <a:effectLst/>
                          <a:latin typeface="Times New Roman" panose="02020603050405020304" pitchFamily="18" charset="0"/>
                          <a:cs typeface="Times New Roman" panose="02020603050405020304" pitchFamily="18" charset="0"/>
                        </a:rPr>
                        <a:t>федеральный уровень</a:t>
                      </a:r>
                      <a:endParaRPr lang="ru-RU" sz="14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b="1" u="none" strike="noStrike">
                          <a:solidFill>
                            <a:schemeClr val="tx1"/>
                          </a:solidFill>
                          <a:effectLst/>
                          <a:latin typeface="Times New Roman" panose="02020603050405020304" pitchFamily="18" charset="0"/>
                          <a:cs typeface="Times New Roman" panose="02020603050405020304" pitchFamily="18" charset="0"/>
                        </a:rPr>
                        <a:t>308</a:t>
                      </a:r>
                      <a:endParaRPr lang="ru-RU" sz="1200" b="1" i="0" u="none" strike="noStrike">
                        <a:solidFill>
                          <a:schemeClr val="tx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b="1" u="none" strike="noStrike">
                          <a:solidFill>
                            <a:schemeClr val="tx1"/>
                          </a:solidFill>
                          <a:effectLst/>
                          <a:latin typeface="Times New Roman" panose="02020603050405020304" pitchFamily="18" charset="0"/>
                          <a:cs typeface="Times New Roman" panose="02020603050405020304" pitchFamily="18" charset="0"/>
                        </a:rPr>
                        <a:t>321</a:t>
                      </a:r>
                      <a:endParaRPr lang="ru-RU" sz="1200" b="1" i="0" u="none" strike="noStrike">
                        <a:solidFill>
                          <a:schemeClr val="tx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b="1" u="none" strike="noStrike" dirty="0">
                          <a:solidFill>
                            <a:schemeClr val="tx1"/>
                          </a:solidFill>
                          <a:effectLst/>
                          <a:latin typeface="Times New Roman" panose="02020603050405020304" pitchFamily="18" charset="0"/>
                          <a:cs typeface="Times New Roman" panose="02020603050405020304" pitchFamily="18" charset="0"/>
                        </a:rPr>
                        <a:t>Московская область, Республика Ингушетия</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8026">
                <a:tc>
                  <a:txBody>
                    <a:bodyPr/>
                    <a:lstStyle/>
                    <a:p>
                      <a:pPr algn="l" fontAlgn="b"/>
                      <a:r>
                        <a:rPr lang="ru-RU" sz="1400" b="0" u="none" strike="noStrike" dirty="0">
                          <a:solidFill>
                            <a:schemeClr val="tx1"/>
                          </a:solidFill>
                          <a:effectLst/>
                          <a:latin typeface="Times New Roman" panose="02020603050405020304" pitchFamily="18" charset="0"/>
                          <a:cs typeface="Times New Roman" panose="02020603050405020304" pitchFamily="18" charset="0"/>
                        </a:rPr>
                        <a:t>региональный </a:t>
                      </a:r>
                      <a:r>
                        <a:rPr lang="ru-RU" sz="1400" b="0" u="none" strike="noStrike" dirty="0" smtClean="0">
                          <a:solidFill>
                            <a:schemeClr val="tx1"/>
                          </a:solidFill>
                          <a:effectLst/>
                          <a:latin typeface="Times New Roman" panose="02020603050405020304" pitchFamily="18" charset="0"/>
                          <a:cs typeface="Times New Roman" panose="02020603050405020304" pitchFamily="18" charset="0"/>
                        </a:rPr>
                        <a:t>уровень</a:t>
                      </a:r>
                      <a:endParaRPr lang="ru-RU" sz="14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b="1" u="none" strike="noStrike">
                          <a:solidFill>
                            <a:schemeClr val="tx1"/>
                          </a:solidFill>
                          <a:effectLst/>
                          <a:latin typeface="Times New Roman" panose="02020603050405020304" pitchFamily="18" charset="0"/>
                          <a:cs typeface="Times New Roman" panose="02020603050405020304" pitchFamily="18" charset="0"/>
                        </a:rPr>
                        <a:t>250</a:t>
                      </a:r>
                      <a:endParaRPr lang="ru-RU" sz="1200" b="1" i="0" u="none" strike="noStrike">
                        <a:solidFill>
                          <a:schemeClr val="tx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b="1" u="none" strike="noStrike">
                          <a:solidFill>
                            <a:schemeClr val="tx1"/>
                          </a:solidFill>
                          <a:effectLst/>
                          <a:latin typeface="Times New Roman" panose="02020603050405020304" pitchFamily="18" charset="0"/>
                          <a:cs typeface="Times New Roman" panose="02020603050405020304" pitchFamily="18" charset="0"/>
                        </a:rPr>
                        <a:t>250</a:t>
                      </a:r>
                      <a:endParaRPr lang="ru-RU" sz="1200" b="1" i="0" u="none" strike="noStrike">
                        <a:solidFill>
                          <a:schemeClr val="tx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b="1" u="none" strike="noStrike" dirty="0">
                          <a:solidFill>
                            <a:schemeClr val="tx1"/>
                          </a:solidFill>
                          <a:effectLst/>
                          <a:latin typeface="Times New Roman" panose="02020603050405020304" pitchFamily="18" charset="0"/>
                          <a:cs typeface="Times New Roman" panose="02020603050405020304" pitchFamily="18" charset="0"/>
                        </a:rPr>
                        <a:t>Московская область</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Номер слайда 4"/>
          <p:cNvSpPr>
            <a:spLocks noGrp="1"/>
          </p:cNvSpPr>
          <p:nvPr>
            <p:ph type="sldNum" sz="quarter" idx="12"/>
          </p:nvPr>
        </p:nvSpPr>
        <p:spPr/>
        <p:txBody>
          <a:bodyPr/>
          <a:lstStyle/>
          <a:p>
            <a:fld id="{725C68B6-61C2-468F-89AB-4B9F7531AA68}" type="slidenum">
              <a:rPr lang="ru-RU" smtClean="0"/>
              <a:pPr/>
              <a:t>23</a:t>
            </a:fld>
            <a:endParaRPr lang="ru-RU"/>
          </a:p>
        </p:txBody>
      </p:sp>
    </p:spTree>
    <p:extLst>
      <p:ext uri="{BB962C8B-B14F-4D97-AF65-F5344CB8AC3E}">
        <p14:creationId xmlns:p14="http://schemas.microsoft.com/office/powerpoint/2010/main" xmlns="" val="7018348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Таблица 14"/>
          <p:cNvGraphicFramePr>
            <a:graphicFrameLocks noGrp="1"/>
          </p:cNvGraphicFramePr>
          <p:nvPr>
            <p:extLst>
              <p:ext uri="{D42A27DB-BD31-4B8C-83A1-F6EECF244321}">
                <p14:modId xmlns:p14="http://schemas.microsoft.com/office/powerpoint/2010/main" xmlns="" val="1051566981"/>
              </p:ext>
            </p:extLst>
          </p:nvPr>
        </p:nvGraphicFramePr>
        <p:xfrm>
          <a:off x="107504" y="1226464"/>
          <a:ext cx="8928992" cy="5211228"/>
        </p:xfrm>
        <a:graphic>
          <a:graphicData uri="http://schemas.openxmlformats.org/drawingml/2006/table">
            <a:tbl>
              <a:tblPr>
                <a:tableStyleId>{22838BEF-8BB2-4498-84A7-C5851F593DF1}</a:tableStyleId>
              </a:tblPr>
              <a:tblGrid>
                <a:gridCol w="2546353"/>
                <a:gridCol w="1382492"/>
                <a:gridCol w="1428670"/>
                <a:gridCol w="1785838"/>
                <a:gridCol w="1785639"/>
              </a:tblGrid>
              <a:tr h="1801885">
                <a:tc>
                  <a:txBody>
                    <a:bodyPr/>
                    <a:lstStyle/>
                    <a:p>
                      <a:pPr algn="ctr">
                        <a:lnSpc>
                          <a:spcPct val="115000"/>
                        </a:lnSpc>
                        <a:spcAft>
                          <a:spcPts val="1000"/>
                        </a:spcAft>
                      </a:pPr>
                      <a:r>
                        <a:rPr lang="ru-RU" sz="1600" b="1" dirty="0">
                          <a:latin typeface="Times New Roman" panose="02020603050405020304" pitchFamily="18" charset="0"/>
                          <a:cs typeface="Times New Roman" panose="02020603050405020304" pitchFamily="18" charset="0"/>
                        </a:rPr>
                        <a:t>Федеральный округ</a:t>
                      </a:r>
                      <a:endParaRPr lang="ru-RU" sz="1600" b="1" dirty="0">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b="1" dirty="0">
                          <a:latin typeface="Times New Roman" panose="02020603050405020304" pitchFamily="18" charset="0"/>
                          <a:cs typeface="Times New Roman" panose="02020603050405020304" pitchFamily="18" charset="0"/>
                        </a:rPr>
                        <a:t>Население</a:t>
                      </a:r>
                      <a:endParaRPr lang="ru-RU" sz="1600" b="1" dirty="0">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b="1" dirty="0">
                          <a:latin typeface="Times New Roman" panose="02020603050405020304" pitchFamily="18" charset="0"/>
                          <a:cs typeface="Times New Roman" panose="02020603050405020304" pitchFamily="18" charset="0"/>
                        </a:rPr>
                        <a:t>80% требующих обезболивание НА</a:t>
                      </a:r>
                      <a:endParaRPr lang="ru-RU" sz="1600" b="1" dirty="0">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b="1" dirty="0">
                          <a:latin typeface="Times New Roman" panose="02020603050405020304" pitchFamily="18" charset="0"/>
                          <a:cs typeface="Times New Roman" panose="02020603050405020304" pitchFamily="18" charset="0"/>
                        </a:rPr>
                        <a:t>Доля больных, получивших  АЦД от нуждавшихся в обезболивании</a:t>
                      </a:r>
                    </a:p>
                    <a:p>
                      <a:pPr algn="ctr">
                        <a:lnSpc>
                          <a:spcPct val="115000"/>
                        </a:lnSpc>
                        <a:spcAft>
                          <a:spcPts val="1000"/>
                        </a:spcAft>
                      </a:pPr>
                      <a:r>
                        <a:rPr lang="ru-RU" sz="1600" b="1" dirty="0">
                          <a:latin typeface="Times New Roman" panose="02020603050405020304" pitchFamily="18" charset="0"/>
                          <a:cs typeface="Times New Roman" panose="02020603050405020304" pitchFamily="18" charset="0"/>
                        </a:rPr>
                        <a:t> </a:t>
                      </a:r>
                      <a:r>
                        <a:rPr lang="ru-RU" sz="1600" b="1" dirty="0">
                          <a:solidFill>
                            <a:srgbClr val="FF0000"/>
                          </a:solidFill>
                          <a:latin typeface="Times New Roman" panose="02020603050405020304" pitchFamily="18" charset="0"/>
                          <a:cs typeface="Times New Roman" panose="02020603050405020304" pitchFamily="18" charset="0"/>
                        </a:rPr>
                        <a:t>8 месяцев  2014 г.</a:t>
                      </a:r>
                      <a:endParaRPr lang="ru-RU" sz="1600" b="1" dirty="0">
                        <a:solidFill>
                          <a:srgbClr val="FF0000"/>
                        </a:solidFill>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b="1" dirty="0">
                          <a:latin typeface="Times New Roman" panose="02020603050405020304" pitchFamily="18" charset="0"/>
                          <a:cs typeface="Times New Roman" panose="02020603050405020304" pitchFamily="18" charset="0"/>
                        </a:rPr>
                        <a:t>Доля  больных, получивших  АЦД от нуждавшихся в обезболивании,  </a:t>
                      </a:r>
                      <a:r>
                        <a:rPr lang="ru-RU" sz="1600" b="1" dirty="0" smtClean="0">
                          <a:latin typeface="Times New Roman" panose="02020603050405020304" pitchFamily="18" charset="0"/>
                          <a:cs typeface="Times New Roman" panose="02020603050405020304" pitchFamily="18" charset="0"/>
                        </a:rPr>
                        <a:t>          </a:t>
                      </a:r>
                      <a:r>
                        <a:rPr lang="ru-RU" sz="1600" b="1" dirty="0" smtClean="0">
                          <a:solidFill>
                            <a:srgbClr val="FF0000"/>
                          </a:solidFill>
                          <a:latin typeface="Times New Roman" panose="02020603050405020304" pitchFamily="18" charset="0"/>
                          <a:cs typeface="Times New Roman" panose="02020603050405020304" pitchFamily="18" charset="0"/>
                        </a:rPr>
                        <a:t>8 </a:t>
                      </a:r>
                      <a:r>
                        <a:rPr lang="ru-RU" sz="1600" b="1" dirty="0">
                          <a:solidFill>
                            <a:srgbClr val="FF0000"/>
                          </a:solidFill>
                          <a:latin typeface="Times New Roman" panose="02020603050405020304" pitchFamily="18" charset="0"/>
                          <a:cs typeface="Times New Roman" panose="02020603050405020304" pitchFamily="18" charset="0"/>
                        </a:rPr>
                        <a:t>месяцев  2015 г.</a:t>
                      </a:r>
                      <a:endParaRPr lang="ru-RU" sz="1600" b="1" dirty="0">
                        <a:solidFill>
                          <a:srgbClr val="FF0000"/>
                        </a:solidFill>
                        <a:latin typeface="Times New Roman" pitchFamily="18" charset="0"/>
                        <a:ea typeface="Times New Roman"/>
                        <a:cs typeface="Times New Roman" pitchFamily="18" charset="0"/>
                      </a:endParaRPr>
                    </a:p>
                  </a:txBody>
                  <a:tcPr marL="5973" marR="5973" marT="5973" marB="0" anchor="ctr"/>
                </a:tc>
              </a:tr>
              <a:tr h="225651">
                <a:tc>
                  <a:txBody>
                    <a:bodyPr/>
                    <a:lstStyle/>
                    <a:p>
                      <a:pPr algn="ctr" fontAlgn="ctr"/>
                      <a:r>
                        <a:rPr lang="ru-RU" sz="1400" u="none" strike="noStrike" dirty="0">
                          <a:latin typeface="Times New Roman" panose="02020603050405020304" pitchFamily="18" charset="0"/>
                          <a:cs typeface="Times New Roman" panose="02020603050405020304" pitchFamily="18" charset="0"/>
                        </a:rPr>
                        <a:t> </a:t>
                      </a:r>
                      <a:endParaRPr lang="ru-RU" sz="1400" b="1" i="0" u="none" strike="noStrike" dirty="0">
                        <a:latin typeface="Times New Roman" pitchFamily="18" charset="0"/>
                        <a:cs typeface="Times New Roman" pitchFamily="18" charset="0"/>
                      </a:endParaRPr>
                    </a:p>
                  </a:txBody>
                  <a:tcPr marL="6137" marR="6137" marT="6137" marB="0" anchor="ctr"/>
                </a:tc>
                <a:tc>
                  <a:txBody>
                    <a:bodyPr/>
                    <a:lstStyle/>
                    <a:p>
                      <a:pPr algn="ctr" fontAlgn="ctr"/>
                      <a:r>
                        <a:rPr lang="ru-RU" sz="1400" u="none" strike="noStrike" dirty="0">
                          <a:latin typeface="Times New Roman" panose="02020603050405020304" pitchFamily="18" charset="0"/>
                          <a:cs typeface="Times New Roman" panose="02020603050405020304" pitchFamily="18" charset="0"/>
                        </a:rPr>
                        <a:t>человек</a:t>
                      </a:r>
                      <a:endParaRPr lang="ru-RU" sz="1400" b="0" i="0" u="none" strike="noStrike" dirty="0">
                        <a:latin typeface="Times New Roman" pitchFamily="18" charset="0"/>
                        <a:cs typeface="Times New Roman" pitchFamily="18" charset="0"/>
                      </a:endParaRPr>
                    </a:p>
                  </a:txBody>
                  <a:tcPr marL="6137" marR="6137" marT="6137" marB="0" anchor="ctr"/>
                </a:tc>
                <a:tc>
                  <a:txBody>
                    <a:bodyPr/>
                    <a:lstStyle/>
                    <a:p>
                      <a:pPr algn="ctr" fontAlgn="ctr"/>
                      <a:r>
                        <a:rPr lang="ru-RU" sz="1400" u="none" strike="noStrike" dirty="0" smtClean="0">
                          <a:latin typeface="Times New Roman" panose="02020603050405020304" pitchFamily="18" charset="0"/>
                          <a:cs typeface="Times New Roman" panose="02020603050405020304" pitchFamily="18" charset="0"/>
                        </a:rPr>
                        <a:t>человек</a:t>
                      </a:r>
                      <a:endParaRPr lang="ru-RU" sz="1400" b="0" i="0" u="none" strike="noStrike" dirty="0">
                        <a:latin typeface="Times New Roman" pitchFamily="18" charset="0"/>
                        <a:cs typeface="Times New Roman" pitchFamily="18" charset="0"/>
                      </a:endParaRPr>
                    </a:p>
                  </a:txBody>
                  <a:tcPr marL="6137" marR="6137" marT="6137" marB="0" anchor="ctr"/>
                </a:tc>
                <a:tc>
                  <a:txBody>
                    <a:bodyPr/>
                    <a:lstStyle/>
                    <a:p>
                      <a:pPr algn="ctr" fontAlgn="ctr"/>
                      <a:r>
                        <a:rPr lang="ru-RU" sz="1400" u="none" strike="noStrike" dirty="0">
                          <a:latin typeface="Times New Roman" panose="02020603050405020304" pitchFamily="18" charset="0"/>
                          <a:cs typeface="Times New Roman" panose="02020603050405020304" pitchFamily="18" charset="0"/>
                        </a:rPr>
                        <a:t>%</a:t>
                      </a:r>
                      <a:endParaRPr lang="ru-RU" sz="1400" b="0" i="0" u="none" strike="noStrike" dirty="0">
                        <a:latin typeface="Times New Roman" pitchFamily="18" charset="0"/>
                        <a:cs typeface="Times New Roman" pitchFamily="18" charset="0"/>
                      </a:endParaRPr>
                    </a:p>
                  </a:txBody>
                  <a:tcPr marL="6137" marR="6137" marT="6137" marB="0" anchor="ctr"/>
                </a:tc>
                <a:tc>
                  <a:txBody>
                    <a:bodyPr/>
                    <a:lstStyle/>
                    <a:p>
                      <a:pPr algn="ctr" fontAlgn="ctr"/>
                      <a:r>
                        <a:rPr lang="ru-RU" sz="1400" u="none" strike="noStrike" dirty="0">
                          <a:latin typeface="Times New Roman" panose="02020603050405020304" pitchFamily="18" charset="0"/>
                          <a:cs typeface="Times New Roman" panose="02020603050405020304" pitchFamily="18" charset="0"/>
                        </a:rPr>
                        <a:t>%</a:t>
                      </a:r>
                      <a:endParaRPr lang="ru-RU" sz="1400" b="0" i="0" u="none" strike="noStrike" dirty="0">
                        <a:latin typeface="Times New Roman" pitchFamily="18" charset="0"/>
                        <a:cs typeface="Times New Roman" pitchFamily="18" charset="0"/>
                      </a:endParaRPr>
                    </a:p>
                  </a:txBody>
                  <a:tcPr marL="6137" marR="6137" marT="6137" marB="0" anchor="ctr"/>
                </a:tc>
              </a:tr>
              <a:tr h="407475">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Дальневосточный ФО</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6 211 021</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9 646</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9 %</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10 %</a:t>
                      </a:r>
                      <a:endParaRPr lang="ru-RU" sz="1600" dirty="0">
                        <a:latin typeface="Times New Roman" pitchFamily="18" charset="0"/>
                        <a:ea typeface="Times New Roman"/>
                        <a:cs typeface="Times New Roman" pitchFamily="18" charset="0"/>
                      </a:endParaRPr>
                    </a:p>
                  </a:txBody>
                  <a:tcPr marL="8145" marR="8145" marT="8145" marB="0" anchor="ctr"/>
                </a:tc>
              </a:tr>
              <a:tr h="296651">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Приволжский ФО</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29 715 450</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45 332</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4,5 %</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8 %</a:t>
                      </a:r>
                      <a:endParaRPr lang="ru-RU" sz="1600" dirty="0">
                        <a:latin typeface="Times New Roman" pitchFamily="18" charset="0"/>
                        <a:ea typeface="Times New Roman"/>
                        <a:cs typeface="Times New Roman" pitchFamily="18" charset="0"/>
                      </a:endParaRPr>
                    </a:p>
                  </a:txBody>
                  <a:tcPr marL="8145" marR="8145" marT="8145" marB="0" anchor="ctr"/>
                </a:tc>
              </a:tr>
              <a:tr h="296651">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Северо-Западный ФО</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13 843 556</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25 237</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9 %</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7 %</a:t>
                      </a:r>
                      <a:endParaRPr lang="ru-RU" sz="1600">
                        <a:latin typeface="Times New Roman" pitchFamily="18" charset="0"/>
                        <a:ea typeface="Times New Roman"/>
                        <a:cs typeface="Times New Roman" pitchFamily="18" charset="0"/>
                      </a:endParaRPr>
                    </a:p>
                  </a:txBody>
                  <a:tcPr marL="8145" marR="8145" marT="8145" marB="0" anchor="ctr"/>
                </a:tc>
              </a:tr>
              <a:tr h="407475">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Северо-Кавказский ФО</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9 059 044</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9 051</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9 %</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16 %</a:t>
                      </a:r>
                      <a:endParaRPr lang="ru-RU" sz="1600">
                        <a:latin typeface="Times New Roman" pitchFamily="18" charset="0"/>
                        <a:ea typeface="Times New Roman"/>
                        <a:cs typeface="Times New Roman" pitchFamily="18" charset="0"/>
                      </a:endParaRPr>
                    </a:p>
                  </a:txBody>
                  <a:tcPr marL="8145" marR="8145" marT="8145" marB="0" anchor="ctr"/>
                </a:tc>
              </a:tr>
              <a:tr h="296651">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Сибирский ФО</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19 312 169</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31 888</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7 %</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16 %</a:t>
                      </a:r>
                      <a:endParaRPr lang="ru-RU" sz="1600">
                        <a:latin typeface="Times New Roman" pitchFamily="18" charset="0"/>
                        <a:ea typeface="Times New Roman"/>
                        <a:cs typeface="Times New Roman" pitchFamily="18" charset="0"/>
                      </a:endParaRPr>
                    </a:p>
                  </a:txBody>
                  <a:tcPr marL="8145" marR="8145" marT="8145" marB="0" anchor="ctr"/>
                </a:tc>
              </a:tr>
              <a:tr h="296651">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Уральский ФО</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12 275 853</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18 868</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4 %</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6 %</a:t>
                      </a:r>
                      <a:endParaRPr lang="ru-RU" sz="1600">
                        <a:latin typeface="Times New Roman" pitchFamily="18" charset="0"/>
                        <a:ea typeface="Times New Roman"/>
                        <a:cs typeface="Times New Roman" pitchFamily="18" charset="0"/>
                      </a:endParaRPr>
                    </a:p>
                  </a:txBody>
                  <a:tcPr marL="8145" marR="8145" marT="8145" marB="0" anchor="ctr"/>
                </a:tc>
              </a:tr>
              <a:tr h="296651">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Центральный ФО</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38 951 479</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68 256</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7 %</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14%</a:t>
                      </a:r>
                      <a:endParaRPr lang="ru-RU" sz="1600">
                        <a:latin typeface="Times New Roman" pitchFamily="18" charset="0"/>
                        <a:ea typeface="Times New Roman"/>
                        <a:cs typeface="Times New Roman" pitchFamily="18" charset="0"/>
                      </a:endParaRPr>
                    </a:p>
                  </a:txBody>
                  <a:tcPr marL="8145" marR="8145" marT="8145" marB="0" anchor="ctr"/>
                </a:tc>
              </a:tr>
              <a:tr h="296651">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Южный ФО</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14 003 828</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22 314</a:t>
                      </a:r>
                      <a:endParaRPr lang="ru-RU" sz="160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1,5 %</a:t>
                      </a:r>
                      <a:endParaRPr lang="ru-RU" sz="1600" dirty="0">
                        <a:latin typeface="Times New Roman" pitchFamily="18" charset="0"/>
                        <a:ea typeface="Times New Roman"/>
                        <a:cs typeface="Times New Roman" pitchFamily="18" charset="0"/>
                      </a:endParaRPr>
                    </a:p>
                  </a:txBody>
                  <a:tcPr marL="8145" marR="8145" marT="8145"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4 %</a:t>
                      </a:r>
                      <a:endParaRPr lang="ru-RU" sz="1600" dirty="0">
                        <a:latin typeface="Times New Roman" pitchFamily="18" charset="0"/>
                        <a:ea typeface="Times New Roman"/>
                        <a:cs typeface="Times New Roman" pitchFamily="18" charset="0"/>
                      </a:endParaRPr>
                    </a:p>
                  </a:txBody>
                  <a:tcPr marL="8145" marR="8145" marT="8145" marB="0" anchor="ctr"/>
                </a:tc>
              </a:tr>
              <a:tr h="294418">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Крымский ФО</a:t>
                      </a:r>
                      <a:endParaRPr lang="ru-RU" sz="1600">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dirty="0">
                          <a:latin typeface="Times New Roman" panose="02020603050405020304" pitchFamily="18" charset="0"/>
                          <a:cs typeface="Times New Roman" panose="02020603050405020304" pitchFamily="18" charset="0"/>
                        </a:rPr>
                        <a:t>2 294 888</a:t>
                      </a:r>
                      <a:endParaRPr lang="ru-RU" sz="1600" dirty="0">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Нет данных</a:t>
                      </a:r>
                      <a:endParaRPr lang="ru-RU" sz="1600">
                        <a:latin typeface="Times New Roman" pitchFamily="18" charset="0"/>
                        <a:ea typeface="Times New Roman"/>
                        <a:cs typeface="Times New Roman" pitchFamily="18" charset="0"/>
                      </a:endParaRPr>
                    </a:p>
                  </a:txBody>
                  <a:tcPr marL="5973" marR="5973" marT="5973" marB="0" anchor="ctr"/>
                </a:tc>
                <a:tc>
                  <a:txBody>
                    <a:bodyPr/>
                    <a:lstStyle/>
                    <a:p>
                      <a:pPr>
                        <a:lnSpc>
                          <a:spcPct val="115000"/>
                        </a:lnSpc>
                      </a:pPr>
                      <a:endParaRPr lang="ru-RU" sz="1600">
                        <a:latin typeface="Times New Roman" pitchFamily="18" charset="0"/>
                        <a:cs typeface="Times New Roman" pitchFamily="18" charset="0"/>
                      </a:endParaRPr>
                    </a:p>
                  </a:txBody>
                  <a:tcPr marL="5973" marR="5973" marT="5973" marB="0" anchor="ctr"/>
                </a:tc>
                <a:tc>
                  <a:txBody>
                    <a:bodyPr/>
                    <a:lstStyle/>
                    <a:p>
                      <a:pPr>
                        <a:lnSpc>
                          <a:spcPct val="115000"/>
                        </a:lnSpc>
                      </a:pPr>
                      <a:endParaRPr lang="ru-RU" sz="1600" dirty="0">
                        <a:latin typeface="Times New Roman" pitchFamily="18" charset="0"/>
                        <a:cs typeface="Times New Roman" pitchFamily="18" charset="0"/>
                      </a:endParaRPr>
                    </a:p>
                  </a:txBody>
                  <a:tcPr marL="5973" marR="5973" marT="5973" marB="0" anchor="ctr"/>
                </a:tc>
              </a:tr>
              <a:tr h="294418">
                <a:tc>
                  <a:txBody>
                    <a:bodyPr/>
                    <a:lstStyle/>
                    <a:p>
                      <a:pPr algn="ctr">
                        <a:lnSpc>
                          <a:spcPct val="115000"/>
                        </a:lnSpc>
                        <a:spcAft>
                          <a:spcPts val="1000"/>
                        </a:spcAft>
                      </a:pPr>
                      <a:r>
                        <a:rPr lang="ru-RU" sz="1600" b="1" dirty="0">
                          <a:latin typeface="Times New Roman" panose="02020603050405020304" pitchFamily="18" charset="0"/>
                          <a:cs typeface="Times New Roman" panose="02020603050405020304" pitchFamily="18" charset="0"/>
                        </a:rPr>
                        <a:t>ИТОГО</a:t>
                      </a:r>
                      <a:endParaRPr lang="ru-RU" sz="1600" b="1" dirty="0">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146 270 033</a:t>
                      </a:r>
                      <a:endParaRPr lang="ru-RU" sz="1600">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a:latin typeface="Times New Roman" panose="02020603050405020304" pitchFamily="18" charset="0"/>
                          <a:cs typeface="Times New Roman" panose="02020603050405020304" pitchFamily="18" charset="0"/>
                        </a:rPr>
                        <a:t>230 389</a:t>
                      </a:r>
                      <a:endParaRPr lang="ru-RU" sz="1600">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b="1" dirty="0">
                          <a:solidFill>
                            <a:srgbClr val="FF0000"/>
                          </a:solidFill>
                          <a:latin typeface="Times New Roman" panose="02020603050405020304" pitchFamily="18" charset="0"/>
                          <a:cs typeface="Times New Roman" panose="02020603050405020304" pitchFamily="18" charset="0"/>
                        </a:rPr>
                        <a:t>6 %</a:t>
                      </a:r>
                      <a:endParaRPr lang="ru-RU" sz="1600" b="1" dirty="0">
                        <a:solidFill>
                          <a:srgbClr val="FF0000"/>
                        </a:solidFill>
                        <a:latin typeface="Times New Roman" pitchFamily="18" charset="0"/>
                        <a:ea typeface="Times New Roman"/>
                        <a:cs typeface="Times New Roman" pitchFamily="18" charset="0"/>
                      </a:endParaRPr>
                    </a:p>
                  </a:txBody>
                  <a:tcPr marL="5973" marR="5973" marT="5973" marB="0" anchor="ctr"/>
                </a:tc>
                <a:tc>
                  <a:txBody>
                    <a:bodyPr/>
                    <a:lstStyle/>
                    <a:p>
                      <a:pPr algn="ctr">
                        <a:lnSpc>
                          <a:spcPct val="115000"/>
                        </a:lnSpc>
                        <a:spcAft>
                          <a:spcPts val="1000"/>
                        </a:spcAft>
                      </a:pPr>
                      <a:r>
                        <a:rPr lang="ru-RU" sz="1600" b="1" dirty="0">
                          <a:solidFill>
                            <a:srgbClr val="FF0000"/>
                          </a:solidFill>
                          <a:latin typeface="Times New Roman" panose="02020603050405020304" pitchFamily="18" charset="0"/>
                          <a:cs typeface="Times New Roman" panose="02020603050405020304" pitchFamily="18" charset="0"/>
                        </a:rPr>
                        <a:t>10%</a:t>
                      </a:r>
                      <a:endParaRPr lang="ru-RU" sz="1600" b="1" dirty="0">
                        <a:solidFill>
                          <a:srgbClr val="FF0000"/>
                        </a:solidFill>
                        <a:latin typeface="Times New Roman" pitchFamily="18" charset="0"/>
                        <a:ea typeface="Times New Roman"/>
                        <a:cs typeface="Times New Roman" pitchFamily="18" charset="0"/>
                      </a:endParaRPr>
                    </a:p>
                  </a:txBody>
                  <a:tcPr marL="5973" marR="5973" marT="5973" marB="0" anchor="ctr"/>
                </a:tc>
              </a:tr>
            </a:tbl>
          </a:graphicData>
        </a:graphic>
      </p:graphicFrame>
      <p:sp>
        <p:nvSpPr>
          <p:cNvPr id="16" name="Выноска 1 (без границы) 15"/>
          <p:cNvSpPr/>
          <p:nvPr/>
        </p:nvSpPr>
        <p:spPr>
          <a:xfrm>
            <a:off x="179512" y="6541060"/>
            <a:ext cx="7344816" cy="200308"/>
          </a:xfrm>
          <a:prstGeom prst="callout1">
            <a:avLst>
              <a:gd name="adj1" fmla="val 66954"/>
              <a:gd name="adj2" fmla="val 100376"/>
              <a:gd name="adj3" fmla="val 69116"/>
              <a:gd name="adj4" fmla="val 100153"/>
            </a:avLst>
          </a:prstGeom>
        </p:spPr>
        <p:style>
          <a:lnRef idx="2">
            <a:schemeClr val="accent1"/>
          </a:lnRef>
          <a:fillRef idx="1">
            <a:schemeClr val="lt1"/>
          </a:fillRef>
          <a:effectRef idx="0">
            <a:schemeClr val="accent1"/>
          </a:effectRef>
          <a:fontRef idx="minor">
            <a:schemeClr val="dk1"/>
          </a:fontRef>
        </p:style>
        <p:txBody>
          <a:bodyPr rtlCol="0" anchor="ctr"/>
          <a:lstStyle/>
          <a:p>
            <a:r>
              <a:rPr lang="ru-RU" i="1" dirty="0">
                <a:ln w="0"/>
                <a:solidFill>
                  <a:schemeClr val="tx1"/>
                </a:solidFill>
                <a:effectLst>
                  <a:outerShdw blurRad="38100" dist="19050" dir="2700000" algn="tl" rotWithShape="0">
                    <a:schemeClr val="dk1">
                      <a:alpha val="40000"/>
                    </a:schemeClr>
                  </a:outerShdw>
                </a:effectLst>
                <a:latin typeface="Times New Roman" pitchFamily="18" charset="0"/>
                <a:cs typeface="Times New Roman" pitchFamily="18" charset="0"/>
              </a:rPr>
              <a:t>* - расчетные данные ФГУП «МЭЗ»</a:t>
            </a:r>
          </a:p>
        </p:txBody>
      </p:sp>
      <p:sp>
        <p:nvSpPr>
          <p:cNvPr id="2" name="Прямоугольник 1"/>
          <p:cNvSpPr/>
          <p:nvPr/>
        </p:nvSpPr>
        <p:spPr>
          <a:xfrm>
            <a:off x="647056" y="210802"/>
            <a:ext cx="8496944" cy="1015663"/>
          </a:xfrm>
          <a:prstGeom prst="rect">
            <a:avLst/>
          </a:prstGeom>
        </p:spPr>
        <p:txBody>
          <a:bodyPr wrap="square">
            <a:spAutoFit/>
          </a:bodyPr>
          <a:lstStyle/>
          <a:p>
            <a:pPr algn="ctr"/>
            <a:r>
              <a:rPr lang="ru-RU" sz="2000" b="1" dirty="0">
                <a:latin typeface="Times New Roman" panose="02020603050405020304" pitchFamily="18" charset="0"/>
                <a:cs typeface="Times New Roman" panose="02020603050405020304" pitchFamily="18" charset="0"/>
              </a:rPr>
              <a:t>Обеспечение онкологических </a:t>
            </a:r>
            <a:r>
              <a:rPr lang="ru-RU" sz="2000" b="1">
                <a:latin typeface="Times New Roman" panose="02020603050405020304" pitchFamily="18" charset="0"/>
                <a:cs typeface="Times New Roman" panose="02020603050405020304" pitchFamily="18" charset="0"/>
              </a:rPr>
              <a:t>больных </a:t>
            </a:r>
            <a:r>
              <a:rPr lang="ru-RU" sz="2000" b="1" smtClean="0">
                <a:latin typeface="Times New Roman" panose="02020603050405020304" pitchFamily="18" charset="0"/>
                <a:cs typeface="Times New Roman" panose="02020603050405020304" pitchFamily="18" charset="0"/>
              </a:rPr>
              <a:t>не инвазивными </a:t>
            </a:r>
            <a:r>
              <a:rPr lang="ru-RU" sz="2000" b="1" dirty="0">
                <a:latin typeface="Times New Roman" panose="02020603050405020304" pitchFamily="18" charset="0"/>
                <a:cs typeface="Times New Roman" panose="02020603050405020304" pitchFamily="18" charset="0"/>
              </a:rPr>
              <a:t>анальгетиками центрального действия по федеральным округам  за </a:t>
            </a:r>
            <a:r>
              <a:rPr lang="en-US" sz="2000" b="1" dirty="0">
                <a:latin typeface="Times New Roman" panose="02020603050405020304" pitchFamily="18" charset="0"/>
                <a:cs typeface="Times New Roman" panose="02020603050405020304" pitchFamily="18" charset="0"/>
              </a:rPr>
              <a:t>8 </a:t>
            </a:r>
            <a:r>
              <a:rPr lang="ru-RU" sz="2000" b="1" dirty="0">
                <a:latin typeface="Times New Roman" panose="02020603050405020304" pitchFamily="18" charset="0"/>
                <a:cs typeface="Times New Roman" panose="02020603050405020304" pitchFamily="18" charset="0"/>
              </a:rPr>
              <a:t>месяцев 2015 г. в сравнении с аналогичным периодом 2014 г.*</a:t>
            </a:r>
          </a:p>
        </p:txBody>
      </p:sp>
    </p:spTree>
    <p:extLst>
      <p:ext uri="{BB962C8B-B14F-4D97-AF65-F5344CB8AC3E}">
        <p14:creationId xmlns:p14="http://schemas.microsoft.com/office/powerpoint/2010/main" xmlns="" val="3350813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7504" y="2204864"/>
            <a:ext cx="8856983" cy="923330"/>
          </a:xfrm>
          <a:prstGeom prst="rect">
            <a:avLst/>
          </a:prstGeom>
          <a:noFill/>
        </p:spPr>
        <p:txBody>
          <a:bodyPr wrap="square" rtlCol="0">
            <a:spAutoFit/>
          </a:bodyPr>
          <a:lstStyle/>
          <a:p>
            <a:pPr algn="ctr"/>
            <a:r>
              <a:rPr lang="ru-RU" sz="5400" b="1" dirty="0" smtClean="0">
                <a:solidFill>
                  <a:srgbClr val="FF0000"/>
                </a:solidFill>
                <a:latin typeface="Arial" panose="020B0604020202020204" pitchFamily="34" charset="0"/>
                <a:cs typeface="Arial" panose="020B0604020202020204" pitchFamily="34" charset="0"/>
              </a:rPr>
              <a:t>Спасибо за внимание!</a:t>
            </a:r>
            <a:endParaRPr lang="ru-RU" sz="5400" b="1" dirty="0">
              <a:solidFill>
                <a:srgbClr val="FF0000"/>
              </a:solidFill>
              <a:latin typeface="Arial" panose="020B0604020202020204" pitchFamily="34" charset="0"/>
              <a:cs typeface="Arial" panose="020B0604020202020204" pitchFamily="34" charset="0"/>
            </a:endParaRPr>
          </a:p>
        </p:txBody>
      </p:sp>
      <p:sp>
        <p:nvSpPr>
          <p:cNvPr id="7" name="TextBox 16"/>
          <p:cNvSpPr txBox="1">
            <a:spLocks noChangeArrowheads="1"/>
          </p:cNvSpPr>
          <p:nvPr/>
        </p:nvSpPr>
        <p:spPr bwMode="auto">
          <a:xfrm>
            <a:off x="18652" y="3789040"/>
            <a:ext cx="9144000" cy="492443"/>
          </a:xfrm>
          <a:prstGeom prst="rect">
            <a:avLst/>
          </a:prstGeom>
          <a:noFill/>
          <a:ln w="9525">
            <a:noFill/>
            <a:miter lim="800000"/>
            <a:headEnd/>
            <a:tailEnd/>
          </a:ln>
        </p:spPr>
        <p:txBody>
          <a:bodyPr wrap="square">
            <a:spAutoFit/>
          </a:bodyPr>
          <a:lstStyle/>
          <a:p>
            <a:pPr algn="ctr"/>
            <a:r>
              <a:rPr lang="en-US" sz="2600" b="1" dirty="0" smtClean="0">
                <a:solidFill>
                  <a:srgbClr val="002060"/>
                </a:solidFill>
                <a:latin typeface="Arial" pitchFamily="34" charset="0"/>
                <a:cs typeface="Arial" pitchFamily="34" charset="0"/>
              </a:rPr>
              <a:t>rzn@roszdravnadzor.ru</a:t>
            </a:r>
            <a:endParaRPr lang="ru-RU" sz="2600" b="1" dirty="0">
              <a:solidFill>
                <a:srgbClr val="002060"/>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25</a:t>
            </a:fld>
            <a:endParaRPr lang="ru-RU"/>
          </a:p>
        </p:txBody>
      </p:sp>
      <p:sp>
        <p:nvSpPr>
          <p:cNvPr id="6" name="Прямоугольник 7"/>
          <p:cNvSpPr>
            <a:spLocks noChangeArrowheads="1"/>
          </p:cNvSpPr>
          <p:nvPr/>
        </p:nvSpPr>
        <p:spPr bwMode="auto">
          <a:xfrm>
            <a:off x="2339752" y="5661027"/>
            <a:ext cx="4248472" cy="338554"/>
          </a:xfrm>
          <a:prstGeom prst="rect">
            <a:avLst/>
          </a:prstGeom>
          <a:noFill/>
          <a:ln w="9525">
            <a:noFill/>
            <a:miter lim="800000"/>
            <a:headEnd/>
            <a:tailEnd/>
          </a:ln>
        </p:spPr>
        <p:txBody>
          <a:bodyPr wrap="square">
            <a:spAutoFit/>
          </a:bodyPr>
          <a:lstStyle/>
          <a:p>
            <a:pPr algn="ctr" fontAlgn="base">
              <a:spcBef>
                <a:spcPct val="0"/>
              </a:spcBef>
              <a:spcAft>
                <a:spcPct val="0"/>
              </a:spcAft>
            </a:pPr>
            <a:endParaRPr lang="ru-RU" sz="1600" b="1" dirty="0">
              <a:solidFill>
                <a:prstClr val="black"/>
              </a:solidFill>
              <a:cs typeface="Times New Roman" pitchFamily="18" charset="0"/>
            </a:endParaRPr>
          </a:p>
        </p:txBody>
      </p:sp>
    </p:spTree>
    <p:extLst>
      <p:ext uri="{BB962C8B-B14F-4D97-AF65-F5344CB8AC3E}">
        <p14:creationId xmlns:p14="http://schemas.microsoft.com/office/powerpoint/2010/main" xmlns="" val="5815288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xmlns="" val="980138213"/>
              </p:ext>
            </p:extLst>
          </p:nvPr>
        </p:nvGraphicFramePr>
        <p:xfrm>
          <a:off x="107504" y="806485"/>
          <a:ext cx="8712968" cy="5047488"/>
        </p:xfrm>
        <a:graphic>
          <a:graphicData uri="http://schemas.openxmlformats.org/drawingml/2006/table">
            <a:tbl>
              <a:tblPr>
                <a:tableStyleId>{7DF18680-E054-41AD-8BC1-D1AEF772440D}</a:tableStyleId>
              </a:tblPr>
              <a:tblGrid>
                <a:gridCol w="3644696"/>
                <a:gridCol w="1663697"/>
                <a:gridCol w="1663697"/>
                <a:gridCol w="1740878"/>
              </a:tblGrid>
              <a:tr h="215990">
                <a:tc rowSpan="2">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dirty="0" smtClean="0">
                          <a:ln>
                            <a:noFill/>
                          </a:ln>
                          <a:effectLst/>
                        </a:rPr>
                        <a:t>Регион</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ctr" horzOverflow="overflow"/>
                </a:tc>
                <a:tc gridSpan="2">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Умерших от всех причин</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ctr" horzOverflow="overflow"/>
                </a:tc>
                <a:tc hMerge="1">
                  <a:txBody>
                    <a:bodyPr/>
                    <a:lstStyle/>
                    <a:p>
                      <a:endParaRPr lang="ru-RU"/>
                    </a:p>
                  </a:txBody>
                  <a:tcPr/>
                </a:tc>
                <a:tc rowSpan="2">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2015 г. в % </a:t>
                      </a:r>
                    </a:p>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к 2014 г.</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ctr" horzOverflow="overflow"/>
                </a:tc>
              </a:tr>
              <a:tr h="215990">
                <a:tc vMerge="1">
                  <a:txBody>
                    <a:bodyPr/>
                    <a:lstStyle/>
                    <a:p>
                      <a:endParaRPr lang="ru-RU"/>
                    </a:p>
                  </a:txBody>
                  <a:tcPr/>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2015 г.</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ctr"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2014 г.</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ctr" horzOverflow="overflow"/>
                </a:tc>
                <a:tc vMerge="1">
                  <a:txBody>
                    <a:bodyPr/>
                    <a:lstStyle/>
                    <a:p>
                      <a:endParaRPr lang="ru-RU"/>
                    </a:p>
                  </a:txBody>
                  <a:tcPr/>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dirty="0" smtClean="0">
                          <a:ln>
                            <a:noFill/>
                          </a:ln>
                          <a:effectLst/>
                        </a:rPr>
                        <a:t>Российская Федерация</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13,5</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13,2</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101,6</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dirty="0" smtClean="0">
                          <a:ln>
                            <a:noFill/>
                          </a:ln>
                          <a:effectLst/>
                        </a:rPr>
                        <a:t>Псковская область</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18,7</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18,7</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100,0</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dirty="0" smtClean="0">
                          <a:ln>
                            <a:noFill/>
                          </a:ln>
                          <a:effectLst/>
                        </a:rPr>
                        <a:t>Тверская область</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18,1</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17,6</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102,8</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Новгородская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18,1</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17,8</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101,7</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Тульская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17,6</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17,3</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101,7</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Орловская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17,1</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16,7</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102,4</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Владимирская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17,0</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16,6</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102,4</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Курская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17,0</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16,8</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101,2</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dirty="0" smtClean="0">
                          <a:ln>
                            <a:noFill/>
                          </a:ln>
                          <a:effectLst/>
                        </a:rPr>
                        <a:t>Смоленская область</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17,0</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16,5</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103,0</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Костромская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16,8</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15,9</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105,7</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Курганская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16,7</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16,1</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103,7</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15990">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Тамбовская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16,5</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16,6</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99,4</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15990">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Ивановская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16,4</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16,6</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98,8</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Брянская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16,3</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16,2</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100,6</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3964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smtClean="0">
                          <a:ln>
                            <a:noFill/>
                          </a:ln>
                          <a:effectLst/>
                        </a:rPr>
                        <a:t>Липецкая область</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16,2</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15,5</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104,5</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r h="215990">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600" u="none" strike="noStrike" cap="none" normalizeH="0" baseline="0" dirty="0" smtClean="0">
                          <a:ln>
                            <a:noFill/>
                          </a:ln>
                          <a:effectLst/>
                        </a:rPr>
                        <a:t>Рязанская область</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16,2</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smtClean="0">
                          <a:ln>
                            <a:noFill/>
                          </a:ln>
                          <a:effectLst/>
                        </a:rPr>
                        <a:t>16,4</a:t>
                      </a:r>
                      <a:endParaRPr kumimoji="0" lang="ru-RU" alt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51299" marR="51299" marT="0" marB="0" anchor="b" horzOverflow="overflow"/>
                </a:tc>
                <a:tc>
                  <a:txBody>
                    <a:bodyPr/>
                    <a:lstStyle>
                      <a:lvl1pPr eaLnBrk="0" hangingPunct="0">
                        <a:spcBef>
                          <a:spcPct val="20000"/>
                        </a:spcBef>
                        <a:buClr>
                          <a:schemeClr val="folHlink"/>
                        </a:buClr>
                        <a:buSzPct val="60000"/>
                        <a:buFont typeface="Wingdings" pitchFamily="2" charset="2"/>
                        <a:tabLst>
                          <a:tab pos="282575" algn="l"/>
                        </a:tabLst>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tabLst>
                          <a:tab pos="282575" algn="l"/>
                        </a:tabLst>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tabLst>
                          <a:tab pos="282575" algn="l"/>
                        </a:tabLst>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tabLst>
                          <a:tab pos="282575" algn="l"/>
                        </a:tabLst>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tabLst>
                          <a:tab pos="282575" algn="l"/>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tabLst>
                          <a:tab pos="282575" algn="l"/>
                        </a:tabLst>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tab pos="282575" algn="l"/>
                        </a:tabLst>
                      </a:pPr>
                      <a:r>
                        <a:rPr kumimoji="0" lang="ru-RU" altLang="ru-RU" sz="1600" u="none" strike="noStrike" cap="none" normalizeH="0" baseline="0" dirty="0" smtClean="0">
                          <a:ln>
                            <a:noFill/>
                          </a:ln>
                          <a:effectLst/>
                        </a:rPr>
                        <a:t>98,8</a:t>
                      </a:r>
                      <a:endParaRPr kumimoji="0" lang="ru-RU" altLang="ru-RU" sz="1600" b="0" i="0" u="none" strike="noStrike" cap="none" normalizeH="0" baseline="0" dirty="0" smtClean="0">
                        <a:ln>
                          <a:noFill/>
                        </a:ln>
                        <a:solidFill>
                          <a:schemeClr val="tx1"/>
                        </a:solidFill>
                        <a:effectLst/>
                        <a:latin typeface="Calibri" pitchFamily="34" charset="0"/>
                        <a:cs typeface="Times New Roman" pitchFamily="18" charset="0"/>
                      </a:endParaRPr>
                    </a:p>
                  </a:txBody>
                  <a:tcPr marL="51299" marR="51299" marT="0" marB="0" anchor="b" horzOverflow="overflow"/>
                </a:tc>
              </a:tr>
            </a:tbl>
          </a:graphicData>
        </a:graphic>
      </p:graphicFrame>
      <p:sp>
        <p:nvSpPr>
          <p:cNvPr id="2" name="Прямоугольник 1"/>
          <p:cNvSpPr/>
          <p:nvPr/>
        </p:nvSpPr>
        <p:spPr>
          <a:xfrm>
            <a:off x="611560" y="138878"/>
            <a:ext cx="8208912" cy="750975"/>
          </a:xfrm>
          <a:prstGeom prst="rect">
            <a:avLst/>
          </a:prstGeom>
        </p:spPr>
        <p:txBody>
          <a:bodyPr wrap="square">
            <a:spAutoFit/>
          </a:bodyPr>
          <a:lstStyle/>
          <a:p>
            <a:pPr algn="ctr" defTabSz="457200">
              <a:lnSpc>
                <a:spcPct val="107000"/>
              </a:lnSpc>
              <a:spcBef>
                <a:spcPct val="0"/>
              </a:spcBef>
              <a:spcAft>
                <a:spcPts val="800"/>
              </a:spcAft>
            </a:pPr>
            <a:r>
              <a:rPr lang="ru-RU" altLang="ru-RU" sz="2000" b="1" dirty="0">
                <a:solidFill>
                  <a:prstClr val="black"/>
                </a:solidFill>
                <a:latin typeface="Times New Roman" panose="02020603050405020304" pitchFamily="18" charset="0"/>
                <a:ea typeface="+mj-ea"/>
                <a:cs typeface="Times New Roman" panose="02020603050405020304" pitchFamily="18" charset="0"/>
              </a:rPr>
              <a:t>Демографические показатели  </a:t>
            </a:r>
            <a:r>
              <a:rPr lang="ru-RU" altLang="ru-RU" sz="2000" b="1" dirty="0" smtClean="0">
                <a:solidFill>
                  <a:prstClr val="black"/>
                </a:solidFill>
                <a:latin typeface="Times New Roman" panose="02020603050405020304" pitchFamily="18" charset="0"/>
                <a:ea typeface="+mj-ea"/>
                <a:cs typeface="Times New Roman" panose="02020603050405020304" pitchFamily="18" charset="0"/>
              </a:rPr>
              <a:t>(</a:t>
            </a:r>
            <a:r>
              <a:rPr lang="ru-RU" altLang="ru-RU" sz="2000" b="1" dirty="0">
                <a:solidFill>
                  <a:prstClr val="black"/>
                </a:solidFill>
                <a:latin typeface="Times New Roman" panose="02020603050405020304" pitchFamily="18" charset="0"/>
                <a:ea typeface="+mj-ea"/>
                <a:cs typeface="Times New Roman" panose="02020603050405020304" pitchFamily="18" charset="0"/>
              </a:rPr>
              <a:t>январь-июль 2015 год) </a:t>
            </a:r>
            <a:br>
              <a:rPr lang="ru-RU" altLang="ru-RU" sz="2000" b="1" dirty="0">
                <a:solidFill>
                  <a:prstClr val="black"/>
                </a:solidFill>
                <a:latin typeface="Times New Roman" panose="02020603050405020304" pitchFamily="18" charset="0"/>
                <a:ea typeface="+mj-ea"/>
                <a:cs typeface="Times New Roman" panose="02020603050405020304" pitchFamily="18" charset="0"/>
              </a:rPr>
            </a:br>
            <a:r>
              <a:rPr lang="ru-RU" altLang="ru-RU" sz="2000" b="1" dirty="0">
                <a:solidFill>
                  <a:prstClr val="black"/>
                </a:solidFill>
                <a:latin typeface="Times New Roman" panose="02020603050405020304" pitchFamily="18" charset="0"/>
                <a:ea typeface="+mj-ea"/>
                <a:cs typeface="Times New Roman" panose="02020603050405020304" pitchFamily="18" charset="0"/>
              </a:rPr>
              <a:t>Наиболее высокие показатели смертности</a:t>
            </a:r>
            <a:endParaRPr lang="ru-RU" sz="2000" b="1" dirty="0">
              <a:solidFill>
                <a:prstClr val="black"/>
              </a:solidFill>
              <a:latin typeface="Times New Roman" panose="02020603050405020304" pitchFamily="18" charset="0"/>
              <a:ea typeface="+mj-ea"/>
              <a:cs typeface="Times New Roman" panose="02020603050405020304" pitchFamily="18" charset="0"/>
            </a:endParaRPr>
          </a:p>
        </p:txBody>
      </p:sp>
      <p:sp>
        <p:nvSpPr>
          <p:cNvPr id="4" name="Прямоугольник 3"/>
          <p:cNvSpPr/>
          <p:nvPr/>
        </p:nvSpPr>
        <p:spPr>
          <a:xfrm>
            <a:off x="139104" y="5751614"/>
            <a:ext cx="8825383" cy="1212127"/>
          </a:xfrm>
          <a:prstGeom prst="rect">
            <a:avLst/>
          </a:prstGeom>
        </p:spPr>
        <p:txBody>
          <a:bodyPr wrap="square">
            <a:spAutoFit/>
          </a:bodyPr>
          <a:lstStyle/>
          <a:p>
            <a:pPr algn="just">
              <a:lnSpc>
                <a:spcPct val="107000"/>
              </a:lnSpc>
              <a:spcAft>
                <a:spcPts val="800"/>
              </a:spcAft>
            </a:pPr>
            <a:r>
              <a:rPr lang="ru-RU" sz="1700" b="1" dirty="0">
                <a:latin typeface="Calibri" panose="020F0502020204030204" pitchFamily="34" charset="0"/>
                <a:ea typeface="Calibri" panose="020F0502020204030204" pitchFamily="34" charset="0"/>
                <a:cs typeface="Times New Roman" panose="02020603050405020304" pitchFamily="18" charset="0"/>
              </a:rPr>
              <a:t>Отмечается недостижение целевого значения индикатора смертности от всех причин в 70 регионах</a:t>
            </a:r>
            <a:r>
              <a:rPr lang="ru-RU" sz="1700" dirty="0">
                <a:latin typeface="Calibri" panose="020F0502020204030204" pitchFamily="34" charset="0"/>
                <a:ea typeface="Calibri" panose="020F0502020204030204" pitchFamily="34" charset="0"/>
                <a:cs typeface="Times New Roman" panose="02020603050405020304" pitchFamily="18" charset="0"/>
              </a:rPr>
              <a:t>, в том числе: Республика Карелия - 17,9%; Забайкальский край - 16,9%;  Иркутская область  - 13,6%; Курская область - 23,7%; Курганская область - 20,4%; Оренбургская область - 16,5%.</a:t>
            </a:r>
            <a:endParaRPr lang="ru-RU" sz="17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01064408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xmlns="" val="2508898729"/>
              </p:ext>
            </p:extLst>
          </p:nvPr>
        </p:nvGraphicFramePr>
        <p:xfrm>
          <a:off x="179511" y="1015748"/>
          <a:ext cx="8712968" cy="5475916"/>
        </p:xfrm>
        <a:graphic>
          <a:graphicData uri="http://schemas.openxmlformats.org/drawingml/2006/table">
            <a:tbl>
              <a:tblPr>
                <a:tableStyleId>{7DF18680-E054-41AD-8BC1-D1AEF772440D}</a:tableStyleId>
              </a:tblPr>
              <a:tblGrid>
                <a:gridCol w="3999338"/>
                <a:gridCol w="1072312"/>
                <a:gridCol w="1299348"/>
                <a:gridCol w="2341970"/>
              </a:tblGrid>
              <a:tr h="428428">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rPr>
                        <a:t>Регион</a:t>
                      </a:r>
                      <a:endParaRPr kumimoji="0" lang="ru-RU" altLang="ru-RU" sz="1800" b="1"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rPr>
                        <a:t> 2015 г.</a:t>
                      </a:r>
                      <a:endParaRPr kumimoji="0" lang="ru-RU" altLang="ru-RU" sz="1800" b="1"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rPr>
                        <a:t>  2014 г. </a:t>
                      </a:r>
                      <a:endParaRPr kumimoji="0" lang="ru-RU" altLang="ru-RU" sz="1800" b="1"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rPr>
                        <a:t>2015 г. в  %  к 2014 г. </a:t>
                      </a:r>
                      <a:endParaRPr kumimoji="0" lang="ru-RU" altLang="ru-RU" sz="1800" b="1"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tc>
              </a:tr>
              <a:tr h="280404">
                <a:tc>
                  <a:txBody>
                    <a:bodyPr/>
                    <a:lstStyle>
                      <a:lvl1pPr indent="458788"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458788"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Российская Федерация</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666,5</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666,4</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100,0</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Псковская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1134,8</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1138,3</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99,7</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Республика Крым</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1055,4</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1036,2</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101,9</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Новгородская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1047,4</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1033,4</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101,4</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Орловская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1042,4</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1034,3</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100,8</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Тверская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995,0</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1040,6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95,6</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г. Севастополь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932,5</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870,6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107,1</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Ульяновская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930,2</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862,0</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107,9</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Пензенская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924,5</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921,1</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100,4</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Еврейская автономная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897,4</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842,2</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106,6</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Брянская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897,3</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797,9</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112,5</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Калужская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893,9</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873,3</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102,4</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Костромская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866,2</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834,1</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103,8</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Вологодская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855,1</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851,0</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100,5</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Hижегородская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842,7</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853,1</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98,8</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280404">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Кировская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838,6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766,3</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109,4</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bl>
          </a:graphicData>
        </a:graphic>
      </p:graphicFrame>
      <p:sp>
        <p:nvSpPr>
          <p:cNvPr id="3" name="Прямоугольник 2"/>
          <p:cNvSpPr/>
          <p:nvPr/>
        </p:nvSpPr>
        <p:spPr>
          <a:xfrm>
            <a:off x="827584" y="260648"/>
            <a:ext cx="8064896" cy="728726"/>
          </a:xfrm>
          <a:prstGeom prst="rect">
            <a:avLst/>
          </a:prstGeom>
        </p:spPr>
        <p:txBody>
          <a:bodyPr wrap="square">
            <a:spAutoFit/>
          </a:bodyPr>
          <a:lstStyle/>
          <a:p>
            <a:pPr algn="ctr" defTabSz="457200">
              <a:lnSpc>
                <a:spcPct val="107000"/>
              </a:lnSpc>
              <a:spcBef>
                <a:spcPct val="0"/>
              </a:spcBef>
              <a:spcAft>
                <a:spcPts val="800"/>
              </a:spcAft>
            </a:pPr>
            <a:r>
              <a:rPr lang="ru-RU" altLang="ru-RU" sz="2000" b="1" dirty="0">
                <a:solidFill>
                  <a:prstClr val="black"/>
                </a:solidFill>
                <a:latin typeface="Times New Roman" panose="02020603050405020304" pitchFamily="18" charset="0"/>
                <a:ea typeface="+mj-ea"/>
                <a:cs typeface="Times New Roman" panose="02020603050405020304" pitchFamily="18" charset="0"/>
              </a:rPr>
              <a:t>Наиболее высокие показатели смертности от болезней системы кровообращения</a:t>
            </a:r>
            <a:endParaRPr lang="ru-RU" sz="2000" b="1" dirty="0">
              <a:solidFill>
                <a:prstClr val="black"/>
              </a:solidFill>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xmlns="" val="238776390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xmlns="" val="2192613779"/>
              </p:ext>
            </p:extLst>
          </p:nvPr>
        </p:nvGraphicFramePr>
        <p:xfrm>
          <a:off x="251520" y="1052736"/>
          <a:ext cx="8712968" cy="5706899"/>
        </p:xfrm>
        <a:graphic>
          <a:graphicData uri="http://schemas.openxmlformats.org/drawingml/2006/table">
            <a:tbl>
              <a:tblPr>
                <a:tableStyleId>{7DF18680-E054-41AD-8BC1-D1AEF772440D}</a:tableStyleId>
              </a:tblPr>
              <a:tblGrid>
                <a:gridCol w="3901803"/>
                <a:gridCol w="1170188"/>
                <a:gridCol w="1300600"/>
                <a:gridCol w="2340377"/>
              </a:tblGrid>
              <a:tr h="65941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endParaRPr kumimoji="0" lang="ru-RU" altLang="ru-RU"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latin typeface="Times New Roman" panose="02020603050405020304" pitchFamily="18" charset="0"/>
                          <a:cs typeface="Times New Roman" panose="02020603050405020304" pitchFamily="18" charset="0"/>
                        </a:rPr>
                        <a:t> 2015 г.</a:t>
                      </a:r>
                      <a:endParaRPr kumimoji="0" lang="ru-RU" altLang="ru-RU"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latin typeface="Times New Roman" panose="02020603050405020304" pitchFamily="18" charset="0"/>
                          <a:cs typeface="Times New Roman" panose="02020603050405020304" pitchFamily="18" charset="0"/>
                        </a:rPr>
                        <a:t>  2014 г. </a:t>
                      </a:r>
                      <a:endParaRPr kumimoji="0" lang="ru-RU" altLang="ru-RU"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latin typeface="Times New Roman" panose="02020603050405020304" pitchFamily="18" charset="0"/>
                          <a:cs typeface="Times New Roman" panose="02020603050405020304" pitchFamily="18" charset="0"/>
                        </a:rPr>
                        <a:t>2015 г. в % к 2014 г. </a:t>
                      </a:r>
                      <a:endParaRPr kumimoji="0" lang="ru-RU" altLang="ru-RU"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ctr" horzOverflow="overflow"/>
                </a:tc>
              </a:tr>
              <a:tr h="308221">
                <a:tc>
                  <a:txBody>
                    <a:bodyPr/>
                    <a:lstStyle>
                      <a:lvl1pPr indent="458788"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458788"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Российская Федерация</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202,1</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198,4</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101,9</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г. Севастополь</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285,9</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277,3</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103,1</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Тульская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260,8</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247,9</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105,2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Орловская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257,6</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245,7</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104,8</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г. Санкт-Петербург</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257,2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249,5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103,1</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Курганская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249,5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267,7</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93,2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Псковская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249,1</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253,9</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98,1</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Тверская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245,2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242,5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101,1</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Республика Карелия</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243,0</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237,6</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102,3</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Ленинградская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238,9</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238,5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100,2</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Челябинская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238,2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232,5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102,5</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Кемеровская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237,0</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214,8</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110,3</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Костромская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234,7</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248,6</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94,4</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Ярославская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234,5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238,8</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98,2</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Рязанская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234,2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224,3</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104,4</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22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Алтайский край</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234,2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219,5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106,7</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bl>
          </a:graphicData>
        </a:graphic>
      </p:graphicFrame>
      <p:sp>
        <p:nvSpPr>
          <p:cNvPr id="2" name="Прямоугольник 1"/>
          <p:cNvSpPr/>
          <p:nvPr/>
        </p:nvSpPr>
        <p:spPr>
          <a:xfrm>
            <a:off x="624208" y="188640"/>
            <a:ext cx="8340280" cy="728726"/>
          </a:xfrm>
          <a:prstGeom prst="rect">
            <a:avLst/>
          </a:prstGeom>
        </p:spPr>
        <p:txBody>
          <a:bodyPr wrap="square">
            <a:spAutoFit/>
          </a:bodyPr>
          <a:lstStyle/>
          <a:p>
            <a:pPr algn="ctr" defTabSz="457200">
              <a:lnSpc>
                <a:spcPct val="107000"/>
              </a:lnSpc>
              <a:spcBef>
                <a:spcPct val="0"/>
              </a:spcBef>
              <a:spcAft>
                <a:spcPts val="800"/>
              </a:spcAft>
            </a:pPr>
            <a:r>
              <a:rPr lang="ru-RU" altLang="ru-RU" sz="2000" b="1" dirty="0">
                <a:solidFill>
                  <a:prstClr val="black"/>
                </a:solidFill>
                <a:latin typeface="Times New Roman" panose="02020603050405020304" pitchFamily="18" charset="0"/>
                <a:ea typeface="+mj-ea"/>
                <a:cs typeface="Times New Roman" panose="02020603050405020304" pitchFamily="18" charset="0"/>
              </a:rPr>
              <a:t>Наиболее высокий показатель смертности от новообразований, в том числе злокачественных </a:t>
            </a:r>
            <a:endParaRPr lang="ru-RU" sz="2000" b="1" dirty="0">
              <a:solidFill>
                <a:prstClr val="black"/>
              </a:solidFill>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xmlns="" val="228462351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xmlns="" val="1851724333"/>
              </p:ext>
            </p:extLst>
          </p:nvPr>
        </p:nvGraphicFramePr>
        <p:xfrm>
          <a:off x="179512" y="1052736"/>
          <a:ext cx="8640960" cy="5678424"/>
        </p:xfrm>
        <a:graphic>
          <a:graphicData uri="http://schemas.openxmlformats.org/drawingml/2006/table">
            <a:tbl>
              <a:tblPr>
                <a:tableStyleId>{7DF18680-E054-41AD-8BC1-D1AEF772440D}</a:tableStyleId>
              </a:tblPr>
              <a:tblGrid>
                <a:gridCol w="3902139"/>
                <a:gridCol w="1536289"/>
                <a:gridCol w="1534509"/>
                <a:gridCol w="1668023"/>
              </a:tblGrid>
              <a:tr h="624071">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rPr>
                        <a:t>Регион</a:t>
                      </a:r>
                      <a:endParaRPr kumimoji="0" lang="ru-RU" altLang="ru-RU" sz="1800" b="1"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rPr>
                        <a:t>Январь - июль 2015 г.</a:t>
                      </a:r>
                      <a:endParaRPr kumimoji="0" lang="ru-RU" altLang="ru-RU" sz="1800" b="1"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rPr>
                        <a:t>Январь - июль 2014 г.</a:t>
                      </a:r>
                      <a:endParaRPr kumimoji="0" lang="ru-RU" altLang="ru-RU" sz="1800" b="1"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rPr>
                        <a:t>2015 г. в  %  к 2014 г.</a:t>
                      </a:r>
                      <a:endParaRPr kumimoji="0" lang="ru-RU" altLang="ru-RU" sz="1800" b="1"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Российская Федерация</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10,7</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12,2</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87,7</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Республика Тыва</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30,6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27,5</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111,3</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Ленинградская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24,8</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26,2</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94,7</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Республика Алтай</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22,5</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21,1</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106,6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Еврейская автономная область</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22,5</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10,1</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222,8</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Курганская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21,8</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22,8</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95,6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Карачаево-Черкесская Республика</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21,6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28,2</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76,6</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Республика Калмыкия</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19,6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22,0</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89,1</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Псковская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18,8</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22,9</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82,1</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Республика Адыгея</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18,4</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23,2</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79,3</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Брянская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17,9</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19,6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91,3</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Калужская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17,9</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21,3</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84,0</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Красноярский край</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16,6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14,4</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115,3</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Ярославская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16,4</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18,2</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90,1</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Новгородская область</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15,9</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19,1</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83,2</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r h="312035">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Республика Бурятия</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15,6</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rPr>
                        <a:t>17,1</a:t>
                      </a:r>
                      <a:endParaRPr kumimoji="0" lang="ru-RU" alt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rPr>
                        <a:t>91,2</a:t>
                      </a:r>
                      <a:endParaRPr kumimoji="0" lang="ru-RU" altLang="ru-RU"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b" horzOverflow="overflow"/>
                </a:tc>
              </a:tr>
            </a:tbl>
          </a:graphicData>
        </a:graphic>
      </p:graphicFrame>
      <p:sp>
        <p:nvSpPr>
          <p:cNvPr id="2" name="Прямоугольник 1"/>
          <p:cNvSpPr/>
          <p:nvPr/>
        </p:nvSpPr>
        <p:spPr>
          <a:xfrm>
            <a:off x="611560" y="116632"/>
            <a:ext cx="8352928" cy="728726"/>
          </a:xfrm>
          <a:prstGeom prst="rect">
            <a:avLst/>
          </a:prstGeom>
        </p:spPr>
        <p:txBody>
          <a:bodyPr wrap="square">
            <a:spAutoFit/>
          </a:bodyPr>
          <a:lstStyle/>
          <a:p>
            <a:pPr algn="ctr" defTabSz="457200">
              <a:lnSpc>
                <a:spcPct val="107000"/>
              </a:lnSpc>
              <a:spcBef>
                <a:spcPct val="0"/>
              </a:spcBef>
              <a:spcAft>
                <a:spcPts val="800"/>
              </a:spcAft>
            </a:pPr>
            <a:r>
              <a:rPr lang="ru-RU" altLang="ru-RU" sz="2000" b="1" dirty="0">
                <a:solidFill>
                  <a:prstClr val="black"/>
                </a:solidFill>
                <a:latin typeface="Times New Roman" panose="02020603050405020304" pitchFamily="18" charset="0"/>
                <a:ea typeface="+mj-ea"/>
                <a:cs typeface="Times New Roman" panose="02020603050405020304" pitchFamily="18" charset="0"/>
              </a:rPr>
              <a:t>Наиболее высокий показатель смертности от дорожно-транспортных происшествий </a:t>
            </a:r>
            <a:endParaRPr lang="ru-RU" sz="2000" b="1" dirty="0">
              <a:solidFill>
                <a:prstClr val="black"/>
              </a:solidFill>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xmlns="" val="199292494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xmlns="" val="3186338203"/>
              </p:ext>
            </p:extLst>
          </p:nvPr>
        </p:nvGraphicFramePr>
        <p:xfrm>
          <a:off x="179512" y="1052736"/>
          <a:ext cx="8712967" cy="5728320"/>
        </p:xfrm>
        <a:graphic>
          <a:graphicData uri="http://schemas.openxmlformats.org/drawingml/2006/table">
            <a:tbl>
              <a:tblPr>
                <a:tableStyleId>{7DF18680-E054-41AD-8BC1-D1AEF772440D}</a:tableStyleId>
              </a:tblPr>
              <a:tblGrid>
                <a:gridCol w="3900755"/>
                <a:gridCol w="1171623"/>
                <a:gridCol w="1299088"/>
                <a:gridCol w="2341501"/>
              </a:tblGrid>
              <a:tr h="680832">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endParaRPr kumimoji="0" lang="ru-RU" altLang="ru-RU"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latin typeface="Times New Roman" panose="02020603050405020304" pitchFamily="18" charset="0"/>
                          <a:cs typeface="Times New Roman" panose="02020603050405020304" pitchFamily="18" charset="0"/>
                        </a:rPr>
                        <a:t> 2015 г.</a:t>
                      </a:r>
                      <a:endParaRPr kumimoji="0" lang="ru-RU" altLang="ru-RU"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latin typeface="Times New Roman" panose="02020603050405020304" pitchFamily="18" charset="0"/>
                          <a:cs typeface="Times New Roman" panose="02020603050405020304" pitchFamily="18" charset="0"/>
                        </a:rPr>
                        <a:t> 2014 г.</a:t>
                      </a:r>
                      <a:endParaRPr kumimoji="0" lang="ru-RU" altLang="ru-RU"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ctr"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altLang="ru-RU" sz="1800" b="1" u="none" strike="noStrike" cap="none" normalizeH="0" baseline="0" dirty="0" smtClean="0">
                          <a:ln>
                            <a:noFill/>
                          </a:ln>
                          <a:effectLst/>
                          <a:latin typeface="Times New Roman" panose="02020603050405020304" pitchFamily="18" charset="0"/>
                          <a:cs typeface="Times New Roman" panose="02020603050405020304" pitchFamily="18" charset="0"/>
                        </a:rPr>
                        <a:t>2015 г. в  %  к 2014 г. </a:t>
                      </a:r>
                      <a:endParaRPr kumimoji="0" lang="ru-RU" altLang="ru-RU"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ctr" horzOverflow="overflow"/>
                </a:tc>
              </a:tr>
              <a:tr h="308487">
                <a:tc>
                  <a:txBody>
                    <a:bodyPr/>
                    <a:lstStyle>
                      <a:lvl1pPr indent="458788"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458788"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Российская Федерация</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6,6</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7,7</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85,7</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Республика Тыва</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13,5</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14,2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95,1</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Камчатский край</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11,6</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10,5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110,5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Республика Дагестан</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11,1</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11,0</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100,9</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Калужская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11,0</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8,0</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137,5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Орловская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10,8</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8,2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Республика Ингушетия</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10,7</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13,5</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79,3</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Республика Северная Осетия- Алания</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10,3</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11,2</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92,0</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Чеченская Республика</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10,1</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14,6</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69,2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Республика Марий Эл</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10,0</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7,6</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131,6</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Еврейская автономная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9,4</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15,4</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61,0</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Республика Алтай</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9,3</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11,0</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84,5</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Псковская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9,2</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5,7</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161,4</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Забайкальский край</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8,7</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7,1</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122,5</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Костромская область</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8,6</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9,8</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87,8</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r h="308487">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Республика Хакасия</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smtClean="0">
                          <a:ln>
                            <a:noFill/>
                          </a:ln>
                          <a:effectLst/>
                          <a:latin typeface="Times New Roman" panose="02020603050405020304" pitchFamily="18" charset="0"/>
                          <a:cs typeface="Times New Roman" panose="02020603050405020304" pitchFamily="18" charset="0"/>
                        </a:rPr>
                        <a:t>8,5</a:t>
                      </a:r>
                      <a:endParaRPr kumimoji="0" lang="ru-RU" altLang="ru-RU"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9,3</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c>
                  <a:txBody>
                    <a:bodyPr/>
                    <a:lstStyle>
                      <a:lvl1pPr eaLnBrk="0" hangingPunct="0">
                        <a:spcBef>
                          <a:spcPct val="20000"/>
                        </a:spcBef>
                        <a:buClr>
                          <a:schemeClr val="folHlink"/>
                        </a:buClr>
                        <a:buSzPct val="60000"/>
                        <a:buFont typeface="Wingdings" pitchFamily="2" charset="2"/>
                        <a:defRPr sz="2800">
                          <a:solidFill>
                            <a:schemeClr val="tx1"/>
                          </a:solidFill>
                          <a:latin typeface="Times New Roman" pitchFamily="18" charset="0"/>
                        </a:defRPr>
                      </a:lvl1pPr>
                      <a:lvl2pPr marL="742950" indent="-285750" eaLnBrk="0" hangingPunct="0">
                        <a:spcBef>
                          <a:spcPct val="20000"/>
                        </a:spcBef>
                        <a:buClr>
                          <a:schemeClr val="hlink"/>
                        </a:buClr>
                        <a:buSzPct val="55000"/>
                        <a:buFont typeface="Wingdings" pitchFamily="2" charset="2"/>
                        <a:defRPr sz="2400">
                          <a:solidFill>
                            <a:schemeClr val="tx1"/>
                          </a:solidFill>
                          <a:latin typeface="Times New Roman" pitchFamily="18" charset="0"/>
                        </a:defRPr>
                      </a:lvl2pPr>
                      <a:lvl3pPr marL="1143000" indent="-228600" eaLnBrk="0" hangingPunct="0">
                        <a:spcBef>
                          <a:spcPct val="20000"/>
                        </a:spcBef>
                        <a:buClr>
                          <a:schemeClr val="folHlink"/>
                        </a:buClr>
                        <a:buSzPct val="50000"/>
                        <a:buFont typeface="Wingdings" pitchFamily="2" charset="2"/>
                        <a:defRPr sz="2000">
                          <a:solidFill>
                            <a:schemeClr val="tx1"/>
                          </a:solidFill>
                          <a:latin typeface="Times New Roman" pitchFamily="18" charset="0"/>
                        </a:defRPr>
                      </a:lvl3pPr>
                      <a:lvl4pPr marL="1600200" indent="-228600" eaLnBrk="0" hangingPunct="0">
                        <a:spcBef>
                          <a:spcPct val="20000"/>
                        </a:spcBef>
                        <a:buClr>
                          <a:schemeClr val="accent2"/>
                        </a:buClr>
                        <a:buSzPct val="55000"/>
                        <a:buFont typeface="Wingdings" pitchFamily="2" charset="2"/>
                        <a:defRPr>
                          <a:solidFill>
                            <a:schemeClr val="tx1"/>
                          </a:solidFill>
                          <a:latin typeface="Times New Roman" pitchFamily="18" charset="0"/>
                        </a:defRPr>
                      </a:lvl4pPr>
                      <a:lvl5pPr marL="2057400" indent="-228600" eaLnBrk="0" hangingPunct="0">
                        <a:spcBef>
                          <a:spcPct val="20000"/>
                        </a:spcBef>
                        <a:buClr>
                          <a:schemeClr val="accent1"/>
                        </a:buClr>
                        <a:buSzPct val="50000"/>
                        <a:buFont typeface="Wingdings" pitchFamily="2" charset="2"/>
                        <a:defRPr>
                          <a:solidFill>
                            <a:schemeClr val="tx1"/>
                          </a:solidFill>
                          <a:latin typeface="Times New Roman" pitchFamily="18"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ru-RU" altLang="ru-RU" sz="1800" u="none" strike="noStrike" cap="none" normalizeH="0" baseline="0" dirty="0" smtClean="0">
                          <a:ln>
                            <a:noFill/>
                          </a:ln>
                          <a:effectLst/>
                          <a:latin typeface="Times New Roman" panose="02020603050405020304" pitchFamily="18" charset="0"/>
                          <a:cs typeface="Times New Roman" panose="02020603050405020304" pitchFamily="18" charset="0"/>
                        </a:rPr>
                        <a:t>91,4</a:t>
                      </a:r>
                      <a:endParaRPr kumimoji="0" lang="ru-RU" altLang="ru-RU"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horzOverflow="overflow"/>
                </a:tc>
              </a:tr>
            </a:tbl>
          </a:graphicData>
        </a:graphic>
      </p:graphicFrame>
      <p:sp>
        <p:nvSpPr>
          <p:cNvPr id="3" name="Прямоугольник 2"/>
          <p:cNvSpPr/>
          <p:nvPr/>
        </p:nvSpPr>
        <p:spPr>
          <a:xfrm>
            <a:off x="617862" y="116632"/>
            <a:ext cx="8274617" cy="728726"/>
          </a:xfrm>
          <a:prstGeom prst="rect">
            <a:avLst/>
          </a:prstGeom>
        </p:spPr>
        <p:txBody>
          <a:bodyPr wrap="square">
            <a:spAutoFit/>
          </a:bodyPr>
          <a:lstStyle/>
          <a:p>
            <a:pPr algn="ctr" defTabSz="457200">
              <a:lnSpc>
                <a:spcPct val="107000"/>
              </a:lnSpc>
              <a:spcBef>
                <a:spcPct val="0"/>
              </a:spcBef>
              <a:spcAft>
                <a:spcPts val="800"/>
              </a:spcAft>
            </a:pPr>
            <a:r>
              <a:rPr lang="ru-RU" altLang="ru-RU" sz="2000" b="1" dirty="0">
                <a:solidFill>
                  <a:prstClr val="black"/>
                </a:solidFill>
                <a:latin typeface="Times New Roman" panose="02020603050405020304" pitchFamily="18" charset="0"/>
                <a:ea typeface="+mj-ea"/>
                <a:cs typeface="Times New Roman" panose="02020603050405020304" pitchFamily="18" charset="0"/>
              </a:rPr>
              <a:t>Наиболее высокий показатель </a:t>
            </a:r>
            <a:br>
              <a:rPr lang="ru-RU" altLang="ru-RU" sz="2000" b="1" dirty="0">
                <a:solidFill>
                  <a:prstClr val="black"/>
                </a:solidFill>
                <a:latin typeface="Times New Roman" panose="02020603050405020304" pitchFamily="18" charset="0"/>
                <a:ea typeface="+mj-ea"/>
                <a:cs typeface="Times New Roman" panose="02020603050405020304" pitchFamily="18" charset="0"/>
              </a:rPr>
            </a:br>
            <a:r>
              <a:rPr lang="ru-RU" altLang="ru-RU" sz="2000" b="1" dirty="0">
                <a:solidFill>
                  <a:prstClr val="black"/>
                </a:solidFill>
                <a:latin typeface="Times New Roman" panose="02020603050405020304" pitchFamily="18" charset="0"/>
                <a:ea typeface="+mj-ea"/>
                <a:cs typeface="Times New Roman" panose="02020603050405020304" pitchFamily="18" charset="0"/>
              </a:rPr>
              <a:t>младенческой смертности</a:t>
            </a:r>
            <a:endParaRPr lang="ru-RU" sz="2000" b="1" dirty="0">
              <a:solidFill>
                <a:prstClr val="black"/>
              </a:solidFill>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xmlns="" val="348174364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13241"/>
            <a:ext cx="8406655" cy="1032935"/>
          </a:xfrm>
        </p:spPr>
        <p:txBody>
          <a:bodyPr>
            <a:normAutofit/>
          </a:bodyPr>
          <a:lstStyle/>
          <a:p>
            <a:pPr algn="ctr"/>
            <a:r>
              <a:rPr lang="ru-RU" sz="2000" b="1" dirty="0" smtClean="0">
                <a:latin typeface="Times New Roman" panose="02020603050405020304" pitchFamily="18" charset="0"/>
                <a:cs typeface="Times New Roman" panose="02020603050405020304" pitchFamily="18" charset="0"/>
              </a:rPr>
              <a:t>Статистика по обращениям граждан, </a:t>
            </a:r>
            <a:br>
              <a:rPr lang="ru-RU" sz="2000" b="1" dirty="0" smtClean="0">
                <a:latin typeface="Times New Roman" panose="02020603050405020304" pitchFamily="18" charset="0"/>
                <a:cs typeface="Times New Roman" panose="02020603050405020304" pitchFamily="18" charset="0"/>
              </a:rPr>
            </a:br>
            <a:r>
              <a:rPr lang="ru-RU" sz="2000" b="1" dirty="0" smtClean="0">
                <a:latin typeface="Times New Roman" panose="02020603050405020304" pitchFamily="18" charset="0"/>
                <a:cs typeface="Times New Roman" panose="02020603050405020304" pitchFamily="18" charset="0"/>
              </a:rPr>
              <a:t>поступившим в Росздравнадзор, по вопросам качества и безопасности медицинской деятельности</a:t>
            </a:r>
            <a:endParaRPr lang="ru-RU" sz="2000" b="1" dirty="0">
              <a:latin typeface="Times New Roman" panose="02020603050405020304" pitchFamily="18" charset="0"/>
              <a:cs typeface="Times New Roman" panose="02020603050405020304" pitchFamily="18" charset="0"/>
            </a:endParaRPr>
          </a:p>
        </p:txBody>
      </p:sp>
      <p:graphicFrame>
        <p:nvGraphicFramePr>
          <p:cNvPr id="8" name="Объект 7"/>
          <p:cNvGraphicFramePr>
            <a:graphicFrameLocks noGrp="1"/>
          </p:cNvGraphicFramePr>
          <p:nvPr>
            <p:ph sz="half" idx="2"/>
            <p:extLst>
              <p:ext uri="{D42A27DB-BD31-4B8C-83A1-F6EECF244321}">
                <p14:modId xmlns:p14="http://schemas.microsoft.com/office/powerpoint/2010/main" xmlns="" val="3432090125"/>
              </p:ext>
            </p:extLst>
          </p:nvPr>
        </p:nvGraphicFramePr>
        <p:xfrm>
          <a:off x="107504" y="2079432"/>
          <a:ext cx="4536504" cy="4661936"/>
        </p:xfrm>
        <a:graphic>
          <a:graphicData uri="http://schemas.openxmlformats.org/drawingml/2006/table">
            <a:tbl>
              <a:tblPr>
                <a:tableStyleId>{5C22544A-7EE6-4342-B048-85BDC9FD1C3A}</a:tableStyleId>
              </a:tblPr>
              <a:tblGrid>
                <a:gridCol w="792088"/>
                <a:gridCol w="720080"/>
                <a:gridCol w="720080"/>
                <a:gridCol w="72008"/>
                <a:gridCol w="792088"/>
                <a:gridCol w="720080"/>
                <a:gridCol w="720080"/>
              </a:tblGrid>
              <a:tr h="1422384">
                <a:tc>
                  <a:txBody>
                    <a:bodyPr/>
                    <a:lstStyle/>
                    <a:p>
                      <a:pPr algn="ctr" fontAlgn="ctr"/>
                      <a:r>
                        <a:rPr lang="ru-RU" sz="1000" b="1" u="none" strike="noStrike" dirty="0" smtClean="0">
                          <a:solidFill>
                            <a:schemeClr val="bg1"/>
                          </a:solidFill>
                          <a:effectLst/>
                          <a:latin typeface="Times New Roman" panose="02020603050405020304" pitchFamily="18" charset="0"/>
                          <a:cs typeface="Times New Roman" panose="02020603050405020304" pitchFamily="18" charset="0"/>
                        </a:rPr>
                        <a:t>Субъект Российской Федерации</a:t>
                      </a:r>
                      <a:endParaRPr lang="ru-RU" sz="10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3608" marR="3608" marT="48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000" u="none" strike="noStrike" dirty="0">
                          <a:solidFill>
                            <a:schemeClr val="bg1"/>
                          </a:solidFill>
                          <a:effectLst/>
                          <a:latin typeface="Times New Roman" panose="02020603050405020304" pitchFamily="18" charset="0"/>
                          <a:cs typeface="Times New Roman" panose="02020603050405020304" pitchFamily="18" charset="0"/>
                        </a:rPr>
                        <a:t>2013 год (обращений на 100 тыс. населения)</a:t>
                      </a:r>
                      <a:endParaRPr lang="ru-RU" sz="10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3608" marR="3608" marT="48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000" u="none" strike="noStrike" dirty="0">
                          <a:solidFill>
                            <a:schemeClr val="bg1"/>
                          </a:solidFill>
                          <a:effectLst/>
                          <a:latin typeface="Times New Roman" panose="02020603050405020304" pitchFamily="18" charset="0"/>
                          <a:cs typeface="Times New Roman" panose="02020603050405020304" pitchFamily="18" charset="0"/>
                        </a:rPr>
                        <a:t>2014 год (обращений на 100 тыс. </a:t>
                      </a:r>
                      <a:r>
                        <a:rPr lang="ru-RU" sz="1000" u="none" strike="noStrike" dirty="0" smtClean="0">
                          <a:solidFill>
                            <a:schemeClr val="bg1"/>
                          </a:solidFill>
                          <a:effectLst/>
                          <a:latin typeface="Times New Roman" panose="02020603050405020304" pitchFamily="18" charset="0"/>
                          <a:cs typeface="Times New Roman" panose="02020603050405020304" pitchFamily="18" charset="0"/>
                        </a:rPr>
                        <a:t>населения)</a:t>
                      </a:r>
                      <a:endParaRPr lang="ru-RU" sz="10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3608" marR="3608" marT="48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000" u="none" strike="noStrike" dirty="0">
                          <a:solidFill>
                            <a:schemeClr val="bg1"/>
                          </a:solidFill>
                          <a:effectLst/>
                          <a:latin typeface="Times New Roman" panose="02020603050405020304" pitchFamily="18" charset="0"/>
                          <a:cs typeface="Times New Roman" panose="02020603050405020304" pitchFamily="18" charset="0"/>
                        </a:rPr>
                        <a:t> </a:t>
                      </a:r>
                      <a:endParaRPr lang="ru-RU" sz="10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3608" marR="3608" marT="48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000" b="1" u="none" strike="noStrike" dirty="0" smtClean="0">
                          <a:solidFill>
                            <a:schemeClr val="bg1"/>
                          </a:solidFill>
                          <a:effectLst/>
                          <a:latin typeface="Times New Roman" panose="02020603050405020304" pitchFamily="18" charset="0"/>
                          <a:cs typeface="Times New Roman" panose="02020603050405020304" pitchFamily="18" charset="0"/>
                        </a:rPr>
                        <a:t>Субъект Российской Федерации</a:t>
                      </a:r>
                      <a:endParaRPr lang="ru-RU" sz="10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3608" marR="3608" marT="48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000" u="none" strike="noStrike" dirty="0">
                          <a:solidFill>
                            <a:schemeClr val="bg1"/>
                          </a:solidFill>
                          <a:effectLst/>
                          <a:latin typeface="Times New Roman" panose="02020603050405020304" pitchFamily="18" charset="0"/>
                          <a:cs typeface="Times New Roman" panose="02020603050405020304" pitchFamily="18" charset="0"/>
                        </a:rPr>
                        <a:t>1-е полугодие 2014 года (обращений на 100 тыс. населения)</a:t>
                      </a:r>
                      <a:endParaRPr lang="ru-RU" sz="10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3608" marR="3608" marT="48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000" u="none" strike="noStrike" dirty="0">
                          <a:solidFill>
                            <a:schemeClr val="bg1"/>
                          </a:solidFill>
                          <a:effectLst/>
                          <a:latin typeface="Times New Roman" panose="02020603050405020304" pitchFamily="18" charset="0"/>
                          <a:cs typeface="Times New Roman" panose="02020603050405020304" pitchFamily="18" charset="0"/>
                        </a:rPr>
                        <a:t>1-полугодие 2015 года (обращений на 100 тыс. населения)</a:t>
                      </a:r>
                      <a:endParaRPr lang="ru-RU" sz="10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3608" marR="3608" marT="48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440141">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Москва</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17,54</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18,63</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 </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Москва</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9,02</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10,81</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3376">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Московская область</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11,78</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12,56</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 </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Московская область</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6,57</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8,07</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40141">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Рязанская область</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7,08</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6,99</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 </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Рязанская область</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4,28</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4,89</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5471">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Новгородская область</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7,03</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7,67</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 </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Новгородская область</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4,15</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4,63</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40141">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Республика Коми</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6,93</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8,97</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 </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Республика Коми</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4,32</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4,88</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0141">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Санкт-Петербург</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6,66</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6,74</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 </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ru-RU" sz="1200" u="none" strike="noStrike" dirty="0">
                          <a:effectLst/>
                          <a:latin typeface="Times New Roman" panose="02020603050405020304" pitchFamily="18" charset="0"/>
                          <a:cs typeface="Times New Roman" panose="02020603050405020304" pitchFamily="18" charset="0"/>
                        </a:rPr>
                        <a:t>Санкт-Петербург</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3,62</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ru-RU" sz="1200" u="none" strike="noStrike" dirty="0">
                          <a:effectLst/>
                          <a:latin typeface="Times New Roman" panose="02020603050405020304" pitchFamily="18" charset="0"/>
                          <a:cs typeface="Times New Roman" panose="02020603050405020304" pitchFamily="18" charset="0"/>
                        </a:rPr>
                        <a:t>5,13</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40141">
                <a:tc>
                  <a:txBody>
                    <a:bodyPr/>
                    <a:lstStyle/>
                    <a:p>
                      <a:pPr algn="r" fontAlgn="b"/>
                      <a:r>
                        <a:rPr lang="ru-RU" sz="1200" b="1" u="none" strike="noStrike" dirty="0">
                          <a:effectLst/>
                          <a:latin typeface="Times New Roman" panose="02020603050405020304" pitchFamily="18" charset="0"/>
                          <a:cs typeface="Times New Roman" panose="02020603050405020304" pitchFamily="18" charset="0"/>
                        </a:rPr>
                        <a:t>Всего по РФ</a:t>
                      </a:r>
                      <a:endParaRPr lang="ru-RU"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b="1" u="none" strike="noStrike" dirty="0">
                          <a:effectLst/>
                          <a:latin typeface="Times New Roman" panose="02020603050405020304" pitchFamily="18" charset="0"/>
                          <a:cs typeface="Times New Roman" panose="02020603050405020304" pitchFamily="18" charset="0"/>
                        </a:rPr>
                        <a:t>6,16</a:t>
                      </a:r>
                      <a:endParaRPr lang="ru-RU"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b="1" u="none" strike="noStrike" dirty="0">
                          <a:effectLst/>
                          <a:latin typeface="Times New Roman" panose="02020603050405020304" pitchFamily="18" charset="0"/>
                          <a:cs typeface="Times New Roman" panose="02020603050405020304" pitchFamily="18" charset="0"/>
                        </a:rPr>
                        <a:t>6,51</a:t>
                      </a:r>
                      <a:endParaRPr lang="ru-RU"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ru-RU" sz="1200" b="1" u="none" strike="noStrike" dirty="0">
                          <a:effectLst/>
                          <a:latin typeface="Times New Roman" panose="02020603050405020304" pitchFamily="18" charset="0"/>
                          <a:cs typeface="Times New Roman" panose="02020603050405020304" pitchFamily="18" charset="0"/>
                        </a:rPr>
                        <a:t> </a:t>
                      </a:r>
                      <a:endParaRPr lang="ru-RU"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b="1" u="none" strike="noStrike" dirty="0">
                          <a:effectLst/>
                          <a:latin typeface="Times New Roman" panose="02020603050405020304" pitchFamily="18" charset="0"/>
                          <a:cs typeface="Times New Roman" panose="02020603050405020304" pitchFamily="18" charset="0"/>
                        </a:rPr>
                        <a:t>Всего по РФ</a:t>
                      </a:r>
                      <a:endParaRPr lang="ru-RU"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b="1" u="none" strike="noStrike" dirty="0">
                          <a:effectLst/>
                          <a:latin typeface="Times New Roman" panose="02020603050405020304" pitchFamily="18" charset="0"/>
                          <a:cs typeface="Times New Roman" panose="02020603050405020304" pitchFamily="18" charset="0"/>
                        </a:rPr>
                        <a:t>3,25</a:t>
                      </a:r>
                      <a:endParaRPr lang="ru-RU"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ru-RU" sz="1200" b="1" u="none" strike="noStrike" dirty="0">
                          <a:effectLst/>
                          <a:latin typeface="Times New Roman" panose="02020603050405020304" pitchFamily="18" charset="0"/>
                          <a:cs typeface="Times New Roman" panose="02020603050405020304" pitchFamily="18" charset="0"/>
                        </a:rPr>
                        <a:t>3,67</a:t>
                      </a:r>
                      <a:endParaRPr lang="ru-RU"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3608" marR="3608" marT="48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9" name="Объект 8"/>
          <p:cNvGraphicFramePr>
            <a:graphicFrameLocks noGrp="1"/>
          </p:cNvGraphicFramePr>
          <p:nvPr>
            <p:ph sz="quarter" idx="4"/>
            <p:extLst>
              <p:ext uri="{D42A27DB-BD31-4B8C-83A1-F6EECF244321}">
                <p14:modId xmlns:p14="http://schemas.microsoft.com/office/powerpoint/2010/main" xmlns="" val="208956915"/>
              </p:ext>
            </p:extLst>
          </p:nvPr>
        </p:nvGraphicFramePr>
        <p:xfrm>
          <a:off x="5004048" y="2060848"/>
          <a:ext cx="4050506" cy="2026100"/>
        </p:xfrm>
        <a:graphic>
          <a:graphicData uri="http://schemas.openxmlformats.org/drawingml/2006/table">
            <a:tbl>
              <a:tblPr firstRow="1" firstCol="1" bandRow="1">
                <a:tableStyleId>{5C22544A-7EE6-4342-B048-85BDC9FD1C3A}</a:tableStyleId>
              </a:tblPr>
              <a:tblGrid>
                <a:gridCol w="2261711"/>
                <a:gridCol w="911066"/>
                <a:gridCol w="877729"/>
              </a:tblGrid>
              <a:tr h="376375">
                <a:tc>
                  <a:txBody>
                    <a:bodyPr/>
                    <a:lstStyle/>
                    <a:p>
                      <a:pPr algn="ctr">
                        <a:lnSpc>
                          <a:spcPct val="107000"/>
                        </a:lnSpc>
                        <a:spcAft>
                          <a:spcPts val="0"/>
                        </a:spcAft>
                      </a:pPr>
                      <a:r>
                        <a:rPr lang="ru-RU" sz="1200" u="sng" dirty="0">
                          <a:effectLst/>
                          <a:latin typeface="Times New Roman" panose="02020603050405020304" pitchFamily="18" charset="0"/>
                          <a:cs typeface="Times New Roman" panose="02020603050405020304" pitchFamily="18" charset="0"/>
                        </a:rPr>
                        <a:t>Субъект Российской Федерации</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u="sng" dirty="0">
                          <a:effectLst/>
                          <a:latin typeface="Times New Roman" panose="02020603050405020304" pitchFamily="18" charset="0"/>
                          <a:cs typeface="Times New Roman" panose="02020603050405020304" pitchFamily="18" charset="0"/>
                        </a:rPr>
                        <a:t>2013 год</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u="sng" dirty="0">
                          <a:effectLst/>
                          <a:latin typeface="Times New Roman" panose="02020603050405020304" pitchFamily="18" charset="0"/>
                          <a:cs typeface="Times New Roman" panose="02020603050405020304" pitchFamily="18" charset="0"/>
                        </a:rPr>
                        <a:t>2014 год</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7212">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Еврейская автономная область</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2,32</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a:effectLst/>
                          <a:latin typeface="Times New Roman" panose="02020603050405020304" pitchFamily="18" charset="0"/>
                          <a:cs typeface="Times New Roman" panose="02020603050405020304" pitchFamily="18" charset="0"/>
                        </a:rPr>
                        <a:t>6,37</a:t>
                      </a:r>
                      <a:endParaRPr lang="ru-RU" sz="1100" b="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3685">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Чукотский автономный федеральный округ</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9,85</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13,78</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7212">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Ярославская область</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5,27</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8,73</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7212">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Омская область</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3,39</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6,43</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7212">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Сахалинская область</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3,24</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6,08</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4424">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Ямало-Ненецкий автономный федеральный округ</a:t>
                      </a:r>
                      <a:endParaRPr lang="ru-RU" sz="11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4,62</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7,39</a:t>
                      </a:r>
                      <a:endParaRPr lang="ru-RU"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9364" marR="4936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Таблица 9"/>
          <p:cNvGraphicFramePr>
            <a:graphicFrameLocks noGrp="1"/>
          </p:cNvGraphicFramePr>
          <p:nvPr>
            <p:extLst>
              <p:ext uri="{D42A27DB-BD31-4B8C-83A1-F6EECF244321}">
                <p14:modId xmlns:p14="http://schemas.microsoft.com/office/powerpoint/2010/main" xmlns="" val="2716102056"/>
              </p:ext>
            </p:extLst>
          </p:nvPr>
        </p:nvGraphicFramePr>
        <p:xfrm>
          <a:off x="5004048" y="4365105"/>
          <a:ext cx="4050506" cy="2093791"/>
        </p:xfrm>
        <a:graphic>
          <a:graphicData uri="http://schemas.openxmlformats.org/drawingml/2006/table">
            <a:tbl>
              <a:tblPr firstRow="1" firstCol="1" bandRow="1">
                <a:tableStyleId>{5C22544A-7EE6-4342-B048-85BDC9FD1C3A}</a:tableStyleId>
              </a:tblPr>
              <a:tblGrid>
                <a:gridCol w="2261711"/>
                <a:gridCol w="911066"/>
                <a:gridCol w="877729"/>
              </a:tblGrid>
              <a:tr h="681426">
                <a:tc>
                  <a:txBody>
                    <a:bodyPr/>
                    <a:lstStyle/>
                    <a:p>
                      <a:pPr algn="ctr">
                        <a:lnSpc>
                          <a:spcPct val="107000"/>
                        </a:lnSpc>
                        <a:spcAft>
                          <a:spcPts val="0"/>
                        </a:spcAft>
                      </a:pPr>
                      <a:r>
                        <a:rPr lang="ru-RU" sz="1200" u="sng" dirty="0">
                          <a:effectLst/>
                          <a:latin typeface="Times New Roman" panose="02020603050405020304" pitchFamily="18" charset="0"/>
                          <a:cs typeface="Times New Roman" panose="02020603050405020304" pitchFamily="18" charset="0"/>
                        </a:rPr>
                        <a:t>Субъект Российской Федерации</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u="sng" dirty="0">
                          <a:effectLst/>
                          <a:latin typeface="Times New Roman" panose="02020603050405020304" pitchFamily="18" charset="0"/>
                          <a:cs typeface="Times New Roman" panose="02020603050405020304" pitchFamily="18" charset="0"/>
                        </a:rPr>
                        <a:t>1-е полугодие 2014 года</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u="sng" dirty="0">
                          <a:effectLst/>
                          <a:latin typeface="Times New Roman" panose="02020603050405020304" pitchFamily="18" charset="0"/>
                          <a:cs typeface="Times New Roman" panose="02020603050405020304" pitchFamily="18" charset="0"/>
                        </a:rPr>
                        <a:t>1-е полугодие 2015 года</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2473">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Республика Калмыкия</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2,46</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8,80</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2473">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Калининградская область</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2,20</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5,66</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2473">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Мурманская область</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3,33</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5,13</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2473">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Москва</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9,02</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10,81</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2473">
                <a:tc>
                  <a:txBody>
                    <a:bodyPr/>
                    <a:lstStyle/>
                    <a:p>
                      <a:pPr algn="ctr">
                        <a:lnSpc>
                          <a:spcPct val="107000"/>
                        </a:lnSpc>
                        <a:spcAft>
                          <a:spcPts val="0"/>
                        </a:spcAft>
                      </a:pPr>
                      <a:r>
                        <a:rPr lang="ru-RU" sz="1200">
                          <a:effectLst/>
                          <a:latin typeface="Times New Roman" panose="02020603050405020304" pitchFamily="18" charset="0"/>
                          <a:cs typeface="Times New Roman" panose="02020603050405020304" pitchFamily="18" charset="0"/>
                        </a:rPr>
                        <a:t>Псковская область</a:t>
                      </a:r>
                      <a:endParaRPr lang="ru-RU" sz="1200" b="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2,42</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4,08</a:t>
                      </a:r>
                      <a:endParaRPr lang="ru-RU" sz="1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Прямоугольник 2"/>
          <p:cNvSpPr/>
          <p:nvPr/>
        </p:nvSpPr>
        <p:spPr>
          <a:xfrm>
            <a:off x="107504" y="1268760"/>
            <a:ext cx="4104456" cy="738664"/>
          </a:xfrm>
          <a:prstGeom prst="rect">
            <a:avLst/>
          </a:prstGeom>
        </p:spPr>
        <p:txBody>
          <a:bodyPr wrap="square">
            <a:spAutoFit/>
          </a:bodyPr>
          <a:lstStyle/>
          <a:p>
            <a:pPr lvl="0" algn="ctr" defTabSz="457200">
              <a:spcBef>
                <a:spcPct val="20000"/>
              </a:spcBef>
            </a:pPr>
            <a:r>
              <a:rPr lang="ru-RU" sz="1400" b="1" i="1" dirty="0">
                <a:solidFill>
                  <a:srgbClr val="FF0000"/>
                </a:solidFill>
                <a:latin typeface="Times New Roman" panose="02020603050405020304" pitchFamily="18" charset="0"/>
                <a:cs typeface="Times New Roman" panose="02020603050405020304" pitchFamily="18" charset="0"/>
              </a:rPr>
              <a:t>Субъекты Российской Федерации, из которых поступило наибольшее количество обращений граждан в Росздравнадзор</a:t>
            </a:r>
          </a:p>
        </p:txBody>
      </p:sp>
      <p:sp>
        <p:nvSpPr>
          <p:cNvPr id="5" name="Прямоугольник 4"/>
          <p:cNvSpPr/>
          <p:nvPr/>
        </p:nvSpPr>
        <p:spPr>
          <a:xfrm>
            <a:off x="5004048" y="1268760"/>
            <a:ext cx="4104456" cy="738664"/>
          </a:xfrm>
          <a:prstGeom prst="rect">
            <a:avLst/>
          </a:prstGeom>
        </p:spPr>
        <p:txBody>
          <a:bodyPr wrap="square">
            <a:spAutoFit/>
          </a:bodyPr>
          <a:lstStyle/>
          <a:p>
            <a:pPr lvl="0" algn="ctr" defTabSz="457200">
              <a:spcBef>
                <a:spcPct val="20000"/>
              </a:spcBef>
            </a:pPr>
            <a:r>
              <a:rPr lang="ru-RU" sz="1400" b="1" i="1" dirty="0">
                <a:solidFill>
                  <a:srgbClr val="FF0000"/>
                </a:solidFill>
                <a:latin typeface="Times New Roman" panose="02020603050405020304" pitchFamily="18" charset="0"/>
                <a:cs typeface="Times New Roman" panose="02020603050405020304" pitchFamily="18" charset="0"/>
              </a:rPr>
              <a:t>Субъекты Российской Федерации, в которых наблюдается значительный рост обращений граждан (на 100 тыс. населения)</a:t>
            </a:r>
          </a:p>
        </p:txBody>
      </p:sp>
      <p:sp>
        <p:nvSpPr>
          <p:cNvPr id="7" name="Номер слайда 6"/>
          <p:cNvSpPr>
            <a:spLocks noGrp="1"/>
          </p:cNvSpPr>
          <p:nvPr>
            <p:ph type="sldNum" sz="quarter" idx="12"/>
          </p:nvPr>
        </p:nvSpPr>
        <p:spPr/>
        <p:txBody>
          <a:bodyPr/>
          <a:lstStyle/>
          <a:p>
            <a:fld id="{725C68B6-61C2-468F-89AB-4B9F7531AA68}" type="slidenum">
              <a:rPr lang="ru-RU" smtClean="0"/>
              <a:pPr/>
              <a:t>8</a:t>
            </a:fld>
            <a:endParaRPr lang="ru-RU"/>
          </a:p>
        </p:txBody>
      </p:sp>
    </p:spTree>
    <p:extLst>
      <p:ext uri="{BB962C8B-B14F-4D97-AF65-F5344CB8AC3E}">
        <p14:creationId xmlns:p14="http://schemas.microsoft.com/office/powerpoint/2010/main" xmlns="" val="13420046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3" y="115888"/>
            <a:ext cx="8459787" cy="936625"/>
          </a:xfrm>
        </p:spPr>
        <p:txBody>
          <a:bodyPr>
            <a:normAutofit/>
          </a:bodyPr>
          <a:lstStyle/>
          <a:p>
            <a:pPr>
              <a:defRPr/>
            </a:pPr>
            <a:r>
              <a:rPr lang="ru-RU" sz="2000" b="1" dirty="0">
                <a:latin typeface="Times New Roman" panose="02020603050405020304" pitchFamily="18" charset="0"/>
                <a:cs typeface="Times New Roman" panose="02020603050405020304" pitchFamily="18" charset="0"/>
              </a:rPr>
              <a:t> Нарушения по формированию ТПГГ </a:t>
            </a:r>
            <a:r>
              <a:rPr lang="ru-RU" sz="2000" b="1" dirty="0" smtClean="0">
                <a:latin typeface="Times New Roman" panose="02020603050405020304" pitchFamily="18" charset="0"/>
                <a:cs typeface="Times New Roman" panose="02020603050405020304" pitchFamily="18" charset="0"/>
              </a:rPr>
              <a:t>на </a:t>
            </a:r>
            <a:r>
              <a:rPr lang="ru-RU" sz="2000" b="1" dirty="0">
                <a:latin typeface="Times New Roman" panose="02020603050405020304" pitchFamily="18" charset="0"/>
                <a:cs typeface="Times New Roman" panose="02020603050405020304" pitchFamily="18" charset="0"/>
              </a:rPr>
              <a:t>2015 год</a:t>
            </a:r>
          </a:p>
        </p:txBody>
      </p:sp>
      <p:graphicFrame>
        <p:nvGraphicFramePr>
          <p:cNvPr id="4" name="Таблица 3"/>
          <p:cNvGraphicFramePr>
            <a:graphicFrameLocks noGrp="1"/>
          </p:cNvGraphicFramePr>
          <p:nvPr>
            <p:extLst>
              <p:ext uri="{D42A27DB-BD31-4B8C-83A1-F6EECF244321}">
                <p14:modId xmlns:p14="http://schemas.microsoft.com/office/powerpoint/2010/main" xmlns="" val="860934933"/>
              </p:ext>
            </p:extLst>
          </p:nvPr>
        </p:nvGraphicFramePr>
        <p:xfrm>
          <a:off x="179512" y="1046833"/>
          <a:ext cx="8784976" cy="5751559"/>
        </p:xfrm>
        <a:graphic>
          <a:graphicData uri="http://schemas.openxmlformats.org/drawingml/2006/table">
            <a:tbl>
              <a:tblPr firstRow="1" firstCol="1" bandRow="1">
                <a:tableStyleId>{5C22544A-7EE6-4342-B048-85BDC9FD1C3A}</a:tableStyleId>
              </a:tblPr>
              <a:tblGrid>
                <a:gridCol w="2088232"/>
                <a:gridCol w="6696744"/>
              </a:tblGrid>
              <a:tr h="216247">
                <a:tc gridSpan="2">
                  <a:txBody>
                    <a:bodyPr/>
                    <a:lstStyle/>
                    <a:p>
                      <a:pPr indent="198755" algn="ctr">
                        <a:lnSpc>
                          <a:spcPct val="107000"/>
                        </a:lnSpc>
                        <a:spcAft>
                          <a:spcPts val="0"/>
                        </a:spcAft>
                      </a:pPr>
                      <a:endParaRPr lang="ru-RU" sz="1600" dirty="0" smtClean="0">
                        <a:effectLst/>
                        <a:latin typeface="Times New Roman" panose="02020603050405020304" pitchFamily="18" charset="0"/>
                        <a:cs typeface="Times New Roman" panose="02020603050405020304" pitchFamily="18" charset="0"/>
                      </a:endParaRPr>
                    </a:p>
                    <a:p>
                      <a:pPr indent="201930" algn="just">
                        <a:lnSpc>
                          <a:spcPct val="107000"/>
                        </a:lnSpc>
                        <a:spcAft>
                          <a:spcPts val="0"/>
                        </a:spcAft>
                      </a:pPr>
                      <a:r>
                        <a:rPr lang="ru-RU" sz="1600" dirty="0">
                          <a:effectLst/>
                          <a:latin typeface="Times New Roman" panose="02020603050405020304" pitchFamily="18" charset="0"/>
                          <a:cs typeface="Times New Roman" panose="02020603050405020304" pitchFamily="18" charset="0"/>
                        </a:rPr>
                        <a:t> </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tc>
                <a:tc hMerge="1">
                  <a:txBody>
                    <a:bodyPr/>
                    <a:lstStyle/>
                    <a:p>
                      <a:pPr indent="201930" algn="just">
                        <a:lnSpc>
                          <a:spcPct val="107000"/>
                        </a:lnSpc>
                        <a:spcAft>
                          <a:spcPts val="0"/>
                        </a:spcAft>
                      </a:pP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485" marR="41485" marT="0" marB="0"/>
                </a:tc>
              </a:tr>
              <a:tr h="444096">
                <a:tc>
                  <a:txBody>
                    <a:bodyPr/>
                    <a:lstStyle/>
                    <a:p>
                      <a:pPr indent="198755" algn="ctr">
                        <a:lnSpc>
                          <a:spcPct val="107000"/>
                        </a:lnSpc>
                        <a:spcAft>
                          <a:spcPts val="0"/>
                        </a:spcAft>
                      </a:pPr>
                      <a:r>
                        <a:rPr lang="ru-RU" sz="1550" dirty="0">
                          <a:solidFill>
                            <a:schemeClr val="bg1">
                              <a:lumMod val="95000"/>
                            </a:schemeClr>
                          </a:solidFill>
                          <a:effectLst/>
                          <a:latin typeface="Times New Roman" panose="02020603050405020304" pitchFamily="18" charset="0"/>
                          <a:cs typeface="Times New Roman" panose="02020603050405020304" pitchFamily="18" charset="0"/>
                        </a:rPr>
                        <a:t>ТПГГ утверждена с нарушением срока</a:t>
                      </a:r>
                      <a:endParaRPr lang="ru-RU" sz="1550" dirty="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tc>
                <a:tc>
                  <a:txBody>
                    <a:bodyPr/>
                    <a:lstStyle/>
                    <a:p>
                      <a:pPr indent="201930" algn="just">
                        <a:lnSpc>
                          <a:spcPct val="107000"/>
                        </a:lnSpc>
                        <a:spcAft>
                          <a:spcPts val="0"/>
                        </a:spcAft>
                      </a:pPr>
                      <a:r>
                        <a:rPr lang="ru-RU" sz="1550" dirty="0">
                          <a:effectLst/>
                          <a:latin typeface="Times New Roman" panose="02020603050405020304" pitchFamily="18" charset="0"/>
                          <a:cs typeface="Times New Roman" panose="02020603050405020304" pitchFamily="18" charset="0"/>
                        </a:rPr>
                        <a:t>Республика Башкортостан, Чеченская Республика, Республика Ингушетия, Кемеровская область, Новгородская область, Еврейская АО, </a:t>
                      </a:r>
                      <a:r>
                        <a:rPr lang="ru-RU" sz="1550" dirty="0" err="1">
                          <a:effectLst/>
                          <a:latin typeface="Times New Roman" panose="02020603050405020304" pitchFamily="18" charset="0"/>
                          <a:cs typeface="Times New Roman" panose="02020603050405020304" pitchFamily="18" charset="0"/>
                        </a:rPr>
                        <a:t>г.Севастополь</a:t>
                      </a:r>
                      <a:r>
                        <a:rPr lang="ru-RU" sz="1550" dirty="0">
                          <a:effectLst/>
                          <a:latin typeface="Times New Roman" panose="02020603050405020304" pitchFamily="18" charset="0"/>
                          <a:cs typeface="Times New Roman" panose="02020603050405020304" pitchFamily="18" charset="0"/>
                        </a:rPr>
                        <a:t>  </a:t>
                      </a:r>
                      <a:endParaRPr lang="ru-RU" sz="15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tc>
              </a:tr>
              <a:tr h="1554336">
                <a:tc>
                  <a:txBody>
                    <a:bodyPr/>
                    <a:lstStyle/>
                    <a:p>
                      <a:pPr indent="198755" algn="ctr">
                        <a:spcAft>
                          <a:spcPts val="0"/>
                        </a:spcAft>
                        <a:tabLst>
                          <a:tab pos="3715385" algn="l"/>
                        </a:tabLst>
                      </a:pPr>
                      <a:r>
                        <a:rPr lang="ru-RU" sz="1550" dirty="0">
                          <a:solidFill>
                            <a:schemeClr val="bg1">
                              <a:lumMod val="95000"/>
                            </a:schemeClr>
                          </a:solidFill>
                          <a:effectLst/>
                          <a:latin typeface="Times New Roman" panose="02020603050405020304" pitchFamily="18" charset="0"/>
                          <a:cs typeface="Times New Roman" panose="02020603050405020304" pitchFamily="18" charset="0"/>
                        </a:rPr>
                        <a:t>Нормативы объемов ниже федеральных нормативов</a:t>
                      </a:r>
                    </a:p>
                    <a:p>
                      <a:pPr indent="198755" algn="ctr">
                        <a:lnSpc>
                          <a:spcPct val="107000"/>
                        </a:lnSpc>
                        <a:spcAft>
                          <a:spcPts val="0"/>
                        </a:spcAft>
                      </a:pPr>
                      <a:r>
                        <a:rPr lang="ru-RU" sz="1550" dirty="0">
                          <a:solidFill>
                            <a:schemeClr val="bg1">
                              <a:lumMod val="95000"/>
                            </a:schemeClr>
                          </a:solidFill>
                          <a:effectLst/>
                          <a:latin typeface="Times New Roman" panose="02020603050405020304" pitchFamily="18" charset="0"/>
                          <a:cs typeface="Times New Roman" panose="02020603050405020304" pitchFamily="18" charset="0"/>
                        </a:rPr>
                        <a:t> </a:t>
                      </a:r>
                      <a:endParaRPr lang="ru-RU" sz="1550" dirty="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tc>
                <a:tc>
                  <a:txBody>
                    <a:bodyPr/>
                    <a:lstStyle/>
                    <a:p>
                      <a:pPr indent="201930" algn="just">
                        <a:lnSpc>
                          <a:spcPct val="107000"/>
                        </a:lnSpc>
                        <a:spcAft>
                          <a:spcPts val="0"/>
                        </a:spcAft>
                      </a:pPr>
                      <a:r>
                        <a:rPr lang="ru-RU" sz="1550" dirty="0">
                          <a:effectLst/>
                          <a:latin typeface="Times New Roman" panose="02020603050405020304" pitchFamily="18" charset="0"/>
                          <a:cs typeface="Times New Roman" panose="02020603050405020304" pitchFamily="18" charset="0"/>
                        </a:rPr>
                        <a:t>Калининградская область, Республика Алтай, Алтайский край, Республика Башкортостан, Воронежская область, Республика Дагестан, Еврейская автономная область, Республика Калмыкия, Курганской области, </a:t>
                      </a:r>
                      <a:r>
                        <a:rPr lang="ru-RU" sz="1550" dirty="0" err="1">
                          <a:effectLst/>
                          <a:latin typeface="Times New Roman" panose="02020603050405020304" pitchFamily="18" charset="0"/>
                          <a:cs typeface="Times New Roman" panose="02020603050405020304" pitchFamily="18" charset="0"/>
                        </a:rPr>
                        <a:t>Карачаево</a:t>
                      </a:r>
                      <a:r>
                        <a:rPr lang="ru-RU" sz="1550" dirty="0">
                          <a:effectLst/>
                          <a:latin typeface="Times New Roman" panose="02020603050405020304" pitchFamily="18" charset="0"/>
                          <a:cs typeface="Times New Roman" panose="02020603050405020304" pitchFamily="18" charset="0"/>
                        </a:rPr>
                        <a:t> - Черкесская Республика, Ленинградская область, Новгородская область, Новосибирская область, Псковская область, Ростовская область, Республики Северная Осетия–Алания, Сахалинская область, Чеченская Республика  </a:t>
                      </a:r>
                      <a:endParaRPr lang="ru-RU" sz="15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tc>
              </a:tr>
              <a:tr h="1110240">
                <a:tc>
                  <a:txBody>
                    <a:bodyPr/>
                    <a:lstStyle/>
                    <a:p>
                      <a:pPr indent="198755" algn="ctr">
                        <a:lnSpc>
                          <a:spcPct val="107000"/>
                        </a:lnSpc>
                        <a:spcAft>
                          <a:spcPts val="0"/>
                        </a:spcAft>
                      </a:pPr>
                      <a:r>
                        <a:rPr lang="ru-RU" sz="1550" dirty="0">
                          <a:solidFill>
                            <a:schemeClr val="bg1">
                              <a:lumMod val="95000"/>
                            </a:schemeClr>
                          </a:solidFill>
                          <a:effectLst/>
                          <a:latin typeface="Times New Roman" panose="02020603050405020304" pitchFamily="18" charset="0"/>
                          <a:cs typeface="Times New Roman" panose="02020603050405020304" pitchFamily="18" charset="0"/>
                        </a:rPr>
                        <a:t>Несбалансированность в части объемов медицинской помощи и нормативов финансовых затрат</a:t>
                      </a:r>
                      <a:endParaRPr lang="ru-RU" sz="1550" dirty="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tc>
                <a:tc>
                  <a:txBody>
                    <a:bodyPr/>
                    <a:lstStyle/>
                    <a:p>
                      <a:pPr indent="201930" algn="just">
                        <a:lnSpc>
                          <a:spcPct val="107000"/>
                        </a:lnSpc>
                        <a:spcAft>
                          <a:spcPts val="0"/>
                        </a:spcAft>
                      </a:pPr>
                      <a:r>
                        <a:rPr lang="ru-RU" sz="1550" dirty="0">
                          <a:effectLst/>
                          <a:latin typeface="Times New Roman" panose="02020603050405020304" pitchFamily="18" charset="0"/>
                          <a:cs typeface="Times New Roman" panose="02020603050405020304" pitchFamily="18" charset="0"/>
                        </a:rPr>
                        <a:t>Республика Алтай, Алтайский край, Республика Дагестан, Еврейская автономная область, Республика Ингушетия, Калужская область, Курганской области, Карачаево- Черкесская Республика, Псковская область, Ростовская область, Санкт-Петербург</a:t>
                      </a:r>
                      <a:endParaRPr lang="ru-RU" sz="15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tc>
              </a:tr>
              <a:tr h="1674779">
                <a:tc>
                  <a:txBody>
                    <a:bodyPr/>
                    <a:lstStyle/>
                    <a:p>
                      <a:pPr indent="198755" algn="ctr">
                        <a:lnSpc>
                          <a:spcPct val="107000"/>
                        </a:lnSpc>
                        <a:spcAft>
                          <a:spcPts val="0"/>
                        </a:spcAft>
                      </a:pPr>
                      <a:r>
                        <a:rPr lang="ru-RU" sz="1550" dirty="0" err="1">
                          <a:solidFill>
                            <a:schemeClr val="bg1">
                              <a:lumMod val="95000"/>
                            </a:schemeClr>
                          </a:solidFill>
                          <a:effectLst/>
                          <a:latin typeface="Times New Roman" panose="02020603050405020304" pitchFamily="18" charset="0"/>
                          <a:cs typeface="Times New Roman" panose="02020603050405020304" pitchFamily="18" charset="0"/>
                        </a:rPr>
                        <a:t>Подушевые</a:t>
                      </a:r>
                      <a:r>
                        <a:rPr lang="ru-RU" sz="1550" dirty="0">
                          <a:solidFill>
                            <a:schemeClr val="bg1">
                              <a:lumMod val="95000"/>
                            </a:schemeClr>
                          </a:solidFill>
                          <a:effectLst/>
                          <a:latin typeface="Times New Roman" panose="02020603050405020304" pitchFamily="18" charset="0"/>
                          <a:cs typeface="Times New Roman" panose="02020603050405020304" pitchFamily="18" charset="0"/>
                        </a:rPr>
                        <a:t> нормативы ниже федеральных</a:t>
                      </a:r>
                      <a:endParaRPr lang="ru-RU" sz="1550" dirty="0">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tc>
                <a:tc>
                  <a:txBody>
                    <a:bodyPr/>
                    <a:lstStyle/>
                    <a:p>
                      <a:pPr indent="201930" algn="just">
                        <a:spcAft>
                          <a:spcPts val="0"/>
                        </a:spcAft>
                        <a:tabLst>
                          <a:tab pos="3715385" algn="l"/>
                        </a:tabLst>
                      </a:pPr>
                      <a:r>
                        <a:rPr lang="ru-RU" sz="1550" dirty="0">
                          <a:effectLst/>
                          <a:latin typeface="Times New Roman" panose="02020603050405020304" pitchFamily="18" charset="0"/>
                          <a:cs typeface="Times New Roman" panose="02020603050405020304" pitchFamily="18" charset="0"/>
                        </a:rPr>
                        <a:t>Калининградская область, Республика Алтай, Алтайский край, Республике Башкортостан, Воронежская область, Республика Дагестан, Еврейская автономная область, Республика Ингушетия, Республика Калмыкия, Калужская область, Кабардино-Балкарская Республика, Кемеровская область, Республика Крым, Карачаево- Черкесская Республика, Ленинградская область, Липецкая область, Новгородская область, Ростовская область, Республика Северная Осетия–Алания, Томская область</a:t>
                      </a:r>
                    </a:p>
                    <a:p>
                      <a:pPr indent="201930" algn="just">
                        <a:lnSpc>
                          <a:spcPct val="107000"/>
                        </a:lnSpc>
                        <a:spcAft>
                          <a:spcPts val="0"/>
                        </a:spcAft>
                      </a:pPr>
                      <a:r>
                        <a:rPr lang="ru-RU" sz="1550" dirty="0">
                          <a:effectLst/>
                          <a:latin typeface="Times New Roman" panose="02020603050405020304" pitchFamily="18" charset="0"/>
                          <a:cs typeface="Times New Roman" panose="02020603050405020304" pitchFamily="18" charset="0"/>
                        </a:rPr>
                        <a:t> </a:t>
                      </a:r>
                      <a:endParaRPr lang="ru-RU" sz="15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481" marR="41481" marT="0" marB="0"/>
                </a:tc>
              </a:tr>
            </a:tbl>
          </a:graphicData>
        </a:graphic>
      </p:graphicFrame>
    </p:spTree>
    <p:extLst>
      <p:ext uri="{BB962C8B-B14F-4D97-AF65-F5344CB8AC3E}">
        <p14:creationId xmlns:p14="http://schemas.microsoft.com/office/powerpoint/2010/main" xmlns="" val="171444655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Главна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7220</TotalTime>
  <Words>5490</Words>
  <Application>Microsoft Office PowerPoint</Application>
  <PresentationFormat>Экран (4:3)</PresentationFormat>
  <Paragraphs>1068</Paragraphs>
  <Slides>25</Slides>
  <Notes>11</Notes>
  <HiddenSlides>0</HiddenSlides>
  <MMClips>0</MMClips>
  <ScaleCrop>false</ScaleCrop>
  <HeadingPairs>
    <vt:vector size="4" baseType="variant">
      <vt:variant>
        <vt:lpstr>Тема</vt:lpstr>
      </vt:variant>
      <vt:variant>
        <vt:i4>2</vt:i4>
      </vt:variant>
      <vt:variant>
        <vt:lpstr>Заголовки слайдов</vt:lpstr>
      </vt:variant>
      <vt:variant>
        <vt:i4>25</vt:i4>
      </vt:variant>
    </vt:vector>
  </HeadingPairs>
  <TitlesOfParts>
    <vt:vector size="27" baseType="lpstr">
      <vt:lpstr>Тема Office</vt:lpstr>
      <vt:lpstr>Главная</vt:lpstr>
      <vt:lpstr>Слайд 1</vt:lpstr>
      <vt:lpstr>Слайд 2</vt:lpstr>
      <vt:lpstr>Слайд 3</vt:lpstr>
      <vt:lpstr>Слайд 4</vt:lpstr>
      <vt:lpstr>Слайд 5</vt:lpstr>
      <vt:lpstr>Слайд 6</vt:lpstr>
      <vt:lpstr>Слайд 7</vt:lpstr>
      <vt:lpstr>Статистика по обращениям граждан,  поступившим в Росздравнадзор, по вопросам качества и безопасности медицинской деятельности</vt:lpstr>
      <vt:lpstr> Нарушения по формированию ТПГГ на 2015 год</vt:lpstr>
      <vt:lpstr>Нарушения по формированию ТПГГ на 2015 год</vt:lpstr>
      <vt:lpstr>Слайд 11</vt:lpstr>
      <vt:lpstr>Слайд 12</vt:lpstr>
      <vt:lpstr>Субъекты Российской Федерации с наименьшей нагрузкой на 1 аппарат в сутки по итогам 2014 года</vt:lpstr>
      <vt:lpstr>Слайд 14</vt:lpstr>
      <vt:lpstr>Регионы, не достигшие целевых показателей по проведению тромболитической терапии и чрескожным коронарным вмешательствам</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Корочкин Александр Викторович</dc:creator>
  <cp:lastModifiedBy>Prezenter</cp:lastModifiedBy>
  <cp:revision>479</cp:revision>
  <cp:lastPrinted>2015-09-29T00:05:02Z</cp:lastPrinted>
  <dcterms:created xsi:type="dcterms:W3CDTF">2012-08-31T09:55:51Z</dcterms:created>
  <dcterms:modified xsi:type="dcterms:W3CDTF">2015-09-29T06:43:38Z</dcterms:modified>
</cp:coreProperties>
</file>