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4" r:id="rId1"/>
  </p:sldMasterIdLst>
  <p:notesMasterIdLst>
    <p:notesMasterId r:id="rId10"/>
  </p:notesMasterIdLst>
  <p:sldIdLst>
    <p:sldId id="281" r:id="rId2"/>
    <p:sldId id="285" r:id="rId3"/>
    <p:sldId id="290" r:id="rId4"/>
    <p:sldId id="289" r:id="rId5"/>
    <p:sldId id="275" r:id="rId6"/>
    <p:sldId id="282" r:id="rId7"/>
    <p:sldId id="286" r:id="rId8"/>
    <p:sldId id="287" r:id="rId9"/>
  </p:sldIdLst>
  <p:sldSz cx="6858000" cy="9144000" type="screen4x3"/>
  <p:notesSz cx="6783388" cy="9926638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  <p:clrMru>
    <a:srgbClr val="0808B8"/>
    <a:srgbClr val="FFFFFF"/>
    <a:srgbClr val="E2B700"/>
    <a:srgbClr val="0033CC"/>
    <a:srgbClr val="2FF1F1"/>
    <a:srgbClr val="67F8F5"/>
    <a:srgbClr val="006600"/>
    <a:srgbClr val="7E000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5287" autoAdjust="0"/>
  </p:normalViewPr>
  <p:slideViewPr>
    <p:cSldViewPr>
      <p:cViewPr>
        <p:scale>
          <a:sx n="100" d="100"/>
          <a:sy n="100" d="100"/>
        </p:scale>
        <p:origin x="-1500" y="-78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0050" cy="496888"/>
          </a:xfrm>
          <a:prstGeom prst="rect">
            <a:avLst/>
          </a:prstGeom>
        </p:spPr>
        <p:txBody>
          <a:bodyPr vert="horz" lIns="92601" tIns="46301" rIns="92601" bIns="46301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41750" y="0"/>
            <a:ext cx="2940050" cy="496888"/>
          </a:xfrm>
          <a:prstGeom prst="rect">
            <a:avLst/>
          </a:prstGeom>
        </p:spPr>
        <p:txBody>
          <a:bodyPr vert="horz" lIns="92601" tIns="46301" rIns="92601" bIns="46301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0A567DE7-E437-48DE-900D-5893BDE07CEB}" type="datetimeFigureOut">
              <a:rPr lang="ru-RU"/>
              <a:pPr>
                <a:defRPr/>
              </a:pPr>
              <a:t>27.11.2018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997075" y="744538"/>
            <a:ext cx="2789238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601" tIns="46301" rIns="92601" bIns="46301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7863" y="4714875"/>
            <a:ext cx="5427662" cy="4467225"/>
          </a:xfrm>
          <a:prstGeom prst="rect">
            <a:avLst/>
          </a:prstGeom>
        </p:spPr>
        <p:txBody>
          <a:bodyPr vert="horz" lIns="92601" tIns="46301" rIns="92601" bIns="46301" rtlCol="0"/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8163"/>
            <a:ext cx="2940050" cy="496887"/>
          </a:xfrm>
          <a:prstGeom prst="rect">
            <a:avLst/>
          </a:prstGeom>
        </p:spPr>
        <p:txBody>
          <a:bodyPr vert="horz" lIns="92601" tIns="46301" rIns="92601" bIns="46301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41750" y="9428163"/>
            <a:ext cx="2940050" cy="496887"/>
          </a:xfrm>
          <a:prstGeom prst="rect">
            <a:avLst/>
          </a:prstGeom>
        </p:spPr>
        <p:txBody>
          <a:bodyPr vert="horz" lIns="92601" tIns="46301" rIns="92601" bIns="46301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BAECE3C0-F886-43E9-80F1-1341DB8A42A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BCB7CE-A4A9-40B4-81C2-78C482809BFA}" type="datetimeFigureOut">
              <a:rPr lang="ru-RU"/>
              <a:pPr>
                <a:defRPr/>
              </a:pPr>
              <a:t>27.11.2018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5037E6-726A-42E3-ADC2-B3378758047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05B607-19B6-40D6-8C0D-22992346D1DC}" type="datetimeFigureOut">
              <a:rPr lang="ru-RU"/>
              <a:pPr>
                <a:defRPr/>
              </a:pPr>
              <a:t>27.11.2018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891877-73C6-4B7C-AB1C-DB610DA1785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FB02B7-FB09-41E8-9C86-A3333F1A1D7A}" type="datetimeFigureOut">
              <a:rPr lang="ru-RU"/>
              <a:pPr>
                <a:defRPr/>
              </a:pPr>
              <a:t>27.11.2018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CA1E3E-5182-4030-929E-FEFD815AD76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C0C300-BE5B-4862-AE57-E4C4AA3B7F05}" type="datetimeFigureOut">
              <a:rPr lang="ru-RU"/>
              <a:pPr>
                <a:defRPr/>
              </a:pPr>
              <a:t>27.11.2018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BD8C8E-91F8-4EB6-A719-F4D21A3C6A8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27F536-C6B4-4C62-9238-48AB2EF5F067}" type="datetimeFigureOut">
              <a:rPr lang="ru-RU"/>
              <a:pPr>
                <a:defRPr/>
              </a:pPr>
              <a:t>27.11.2018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A96788-56A3-4DF6-B4F9-6C5D59CF9BA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E09E15-3577-43A2-BE66-CAF637CA78DA}" type="datetimeFigureOut">
              <a:rPr lang="ru-RU"/>
              <a:pPr>
                <a:defRPr/>
              </a:pPr>
              <a:t>27.11.2018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56E4AD-963F-42A9-B081-13F30FDE8E6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FFD567-5BCC-47AF-B0A9-D95AA3780012}" type="datetimeFigureOut">
              <a:rPr lang="ru-RU"/>
              <a:pPr>
                <a:defRPr/>
              </a:pPr>
              <a:t>27.11.2018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E93D27-9638-4DC3-A99E-E20B47F2D03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B88A29-616E-4B6A-A9B1-10A9B2B8D525}" type="datetimeFigureOut">
              <a:rPr lang="ru-RU"/>
              <a:pPr>
                <a:defRPr/>
              </a:pPr>
              <a:t>27.11.2018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8C914A-6DF8-49F3-86B3-7A30BB8589B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5A8C1A-4956-4FCE-AE83-4C2CE2160C09}" type="datetimeFigureOut">
              <a:rPr lang="ru-RU"/>
              <a:pPr>
                <a:defRPr/>
              </a:pPr>
              <a:t>27.11.2018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0EFAD9-B0DE-4EE9-8269-5F88DE6A6FC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D258D8-87C2-4386-8D9C-77566CA31C2D}" type="datetimeFigureOut">
              <a:rPr lang="ru-RU"/>
              <a:pPr>
                <a:defRPr/>
              </a:pPr>
              <a:t>27.11.2018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FDE3BA-A2D1-4704-B935-C282D4283C6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FAF18E-525A-4E99-9F50-1F95AF3B23B7}" type="datetimeFigureOut">
              <a:rPr lang="ru-RU"/>
              <a:pPr>
                <a:defRPr/>
              </a:pPr>
              <a:t>27.11.2018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5AEEB7-CC03-4768-B5CC-8AD9C6130CA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342900" y="366713"/>
            <a:ext cx="61722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342900" y="2133600"/>
            <a:ext cx="6172200" cy="603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342900" y="8475663"/>
            <a:ext cx="1600200" cy="4857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41BEBD04-E178-4FA2-A172-BD3A45F0D16B}" type="datetimeFigureOut">
              <a:rPr lang="ru-RU"/>
              <a:pPr>
                <a:defRPr/>
              </a:pPr>
              <a:t>27.11.2018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343150" y="8475663"/>
            <a:ext cx="2171700" cy="4857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4914900" y="8475663"/>
            <a:ext cx="1600200" cy="4857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57311015-4989-4DE1-A053-910EF3A3B3A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roszdravnadzor.ru/services/licenses" TargetMode="External"/><Relationship Id="rId2" Type="http://schemas.openxmlformats.org/officeDocument/2006/relationships/hyperlink" Target="https://minsvyaz.ru/ru/activity/govservices/2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NULL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Box 3"/>
          <p:cNvSpPr txBox="1">
            <a:spLocks noChangeArrowheads="1"/>
          </p:cNvSpPr>
          <p:nvPr/>
        </p:nvSpPr>
        <p:spPr bwMode="auto">
          <a:xfrm>
            <a:off x="190500" y="5435600"/>
            <a:ext cx="4462463" cy="1168400"/>
          </a:xfrm>
          <a:prstGeom prst="rect">
            <a:avLst/>
          </a:prstGeom>
          <a:solidFill>
            <a:srgbClr val="0070C0"/>
          </a:solidFill>
          <a:ln w="9525">
            <a:noFill/>
            <a:miter lim="800000"/>
            <a:headEnd/>
            <a:tailEnd/>
          </a:ln>
        </p:spPr>
        <p:txBody>
          <a:bodyPr wrap="none" lIns="105165" tIns="52583" rIns="105165" bIns="52583">
            <a:spAutoFit/>
          </a:bodyPr>
          <a:lstStyle/>
          <a:p>
            <a:r>
              <a:rPr lang="ru-RU" sz="6900">
                <a:solidFill>
                  <a:srgbClr val="FFC000"/>
                </a:solidFill>
              </a:rPr>
              <a:t>ПАМЯТКА</a:t>
            </a:r>
          </a:p>
        </p:txBody>
      </p:sp>
      <p:sp>
        <p:nvSpPr>
          <p:cNvPr id="2051" name="TextBox 4"/>
          <p:cNvSpPr txBox="1">
            <a:spLocks noChangeArrowheads="1"/>
          </p:cNvSpPr>
          <p:nvPr/>
        </p:nvSpPr>
        <p:spPr bwMode="auto">
          <a:xfrm>
            <a:off x="290513" y="6516688"/>
            <a:ext cx="5589587" cy="1166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05165" tIns="52583" rIns="105165" bIns="52583">
            <a:spAutoFit/>
          </a:bodyPr>
          <a:lstStyle/>
          <a:p>
            <a:r>
              <a:rPr lang="ru-RU" sz="2300">
                <a:solidFill>
                  <a:srgbClr val="67F8F5"/>
                </a:solidFill>
                <a:latin typeface="Times New Roman" pitchFamily="18" charset="0"/>
                <a:cs typeface="Times New Roman" pitchFamily="18" charset="0"/>
              </a:rPr>
              <a:t>организация работы медицинского</a:t>
            </a:r>
          </a:p>
          <a:p>
            <a:r>
              <a:rPr lang="ru-RU" sz="2300">
                <a:solidFill>
                  <a:srgbClr val="67F8F5"/>
                </a:solidFill>
                <a:latin typeface="Times New Roman" pitchFamily="18" charset="0"/>
                <a:cs typeface="Times New Roman" pitchFamily="18" charset="0"/>
              </a:rPr>
              <a:t>учреждения в ИС «Мониторинг движения </a:t>
            </a:r>
          </a:p>
          <a:p>
            <a:r>
              <a:rPr lang="ru-RU" sz="2300">
                <a:solidFill>
                  <a:srgbClr val="67F8F5"/>
                </a:solidFill>
                <a:latin typeface="Times New Roman" pitchFamily="18" charset="0"/>
                <a:cs typeface="Times New Roman" pitchFamily="18" charset="0"/>
              </a:rPr>
              <a:t>лекарственных препаратов»</a:t>
            </a:r>
          </a:p>
        </p:txBody>
      </p:sp>
      <p:pic>
        <p:nvPicPr>
          <p:cNvPr id="2052" name="Picture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8207375"/>
            <a:ext cx="6858000" cy="936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3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4763"/>
            <a:ext cx="6858000" cy="481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4" name="Picture 4" descr="C:\Users\ПУ\Desktop\logo.png"/>
          <p:cNvPicPr>
            <a:picLocks noChangeAspect="1" noChangeArrowheads="1"/>
          </p:cNvPicPr>
          <p:nvPr/>
        </p:nvPicPr>
        <p:blipFill>
          <a:blip r:embed="rId4" cstate="print">
            <a:lum bright="50000"/>
          </a:blip>
          <a:srcRect/>
          <a:stretch>
            <a:fillRect/>
          </a:stretch>
        </p:blipFill>
        <p:spPr bwMode="auto">
          <a:xfrm>
            <a:off x="328613" y="4932363"/>
            <a:ext cx="3387725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Прямоугольник 68"/>
          <p:cNvSpPr>
            <a:spLocks noChangeArrowheads="1"/>
          </p:cNvSpPr>
          <p:nvPr/>
        </p:nvSpPr>
        <p:spPr bwMode="auto">
          <a:xfrm>
            <a:off x="188913" y="7524750"/>
            <a:ext cx="6556375" cy="1150938"/>
          </a:xfrm>
          <a:prstGeom prst="rect">
            <a:avLst/>
          </a:prstGeom>
          <a:solidFill>
            <a:schemeClr val="bg1"/>
          </a:solidFill>
          <a:ln w="19050">
            <a:solidFill>
              <a:schemeClr val="bg1"/>
            </a:solidFill>
            <a:miter lim="800000"/>
            <a:headEnd/>
            <a:tailEnd/>
          </a:ln>
        </p:spPr>
        <p:txBody>
          <a:bodyPr/>
          <a:lstStyle/>
          <a:p>
            <a:pPr algn="just"/>
            <a:r>
              <a:rPr lang="ru-RU" sz="1300" dirty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ru-RU" sz="1300" b="1" dirty="0">
                <a:latin typeface="Times New Roman" pitchFamily="18" charset="0"/>
                <a:cs typeface="Times New Roman" pitchFamily="18" charset="0"/>
              </a:rPr>
              <a:t>Установить</a:t>
            </a:r>
            <a:r>
              <a:rPr lang="ru-RU" sz="1300" dirty="0">
                <a:latin typeface="Times New Roman" pitchFamily="18" charset="0"/>
                <a:cs typeface="Times New Roman" pitchFamily="18" charset="0"/>
              </a:rPr>
              <a:t> на рабочем месте </a:t>
            </a:r>
            <a:r>
              <a:rPr lang="ru-RU" sz="1300" b="1" dirty="0">
                <a:latin typeface="Times New Roman" pitchFamily="18" charset="0"/>
                <a:cs typeface="Times New Roman" pitchFamily="18" charset="0"/>
              </a:rPr>
              <a:t>сертификат ключа ЭЦП,</a:t>
            </a:r>
            <a:r>
              <a:rPr lang="ru-RU" sz="1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300" b="1" dirty="0">
                <a:latin typeface="Times New Roman" pitchFamily="18" charset="0"/>
                <a:cs typeface="Times New Roman" pitchFamily="18" charset="0"/>
              </a:rPr>
              <a:t>программы</a:t>
            </a:r>
            <a:r>
              <a:rPr lang="ru-RU" sz="1300" dirty="0">
                <a:latin typeface="Times New Roman" pitchFamily="18" charset="0"/>
                <a:cs typeface="Times New Roman" pitchFamily="18" charset="0"/>
              </a:rPr>
              <a:t>, обеспечивающие работу с электронной подписью и защиту информации.</a:t>
            </a:r>
          </a:p>
          <a:p>
            <a:pPr algn="just"/>
            <a:r>
              <a:rPr lang="ru-RU" sz="1300" dirty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ru-RU" sz="1300" b="1" dirty="0">
                <a:latin typeface="Times New Roman" pitchFamily="18" charset="0"/>
                <a:cs typeface="Times New Roman" pitchFamily="18" charset="0"/>
              </a:rPr>
              <a:t>Пройти проверку настройки ЭЦП</a:t>
            </a:r>
            <a:r>
              <a:rPr lang="en-US" sz="13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300" b="1" dirty="0">
                <a:latin typeface="Times New Roman" pitchFamily="18" charset="0"/>
                <a:cs typeface="Times New Roman" pitchFamily="18" charset="0"/>
              </a:rPr>
              <a:t>и  программ</a:t>
            </a:r>
            <a:r>
              <a:rPr lang="ru-RU" sz="1300" dirty="0">
                <a:latin typeface="Times New Roman" pitchFamily="18" charset="0"/>
                <a:cs typeface="Times New Roman" pitchFamily="18" charset="0"/>
              </a:rPr>
              <a:t>, обеспечивающих защиту информации на информационном </a:t>
            </a:r>
            <a:r>
              <a:rPr lang="en-US" sz="1300" u="sng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https://mdlp.crpt.ru </a:t>
            </a:r>
            <a:endParaRPr lang="ru-RU" sz="1300" dirty="0">
              <a:solidFill>
                <a:srgbClr val="0808B8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1300" dirty="0">
                <a:latin typeface="Times New Roman" pitchFamily="18" charset="0"/>
                <a:cs typeface="Times New Roman" pitchFamily="18" charset="0"/>
              </a:rPr>
              <a:t>3. Заполнить заявление на информационном ресурсе </a:t>
            </a:r>
            <a:r>
              <a:rPr lang="en-US" sz="1300" u="sng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https://mdlp.crpt.ru </a:t>
            </a:r>
            <a:endParaRPr lang="ru-RU" sz="13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300" dirty="0">
                <a:latin typeface="Times New Roman" pitchFamily="18" charset="0"/>
                <a:cs typeface="Times New Roman" pitchFamily="18" charset="0"/>
              </a:rPr>
              <a:t>Заявление появится автоматически при первом входе в «Личный кабинет».</a:t>
            </a:r>
          </a:p>
          <a:p>
            <a:pPr algn="just"/>
            <a:r>
              <a:rPr lang="ru-RU" sz="1300" dirty="0">
                <a:latin typeface="Times New Roman" pitchFamily="18" charset="0"/>
                <a:cs typeface="Times New Roman" pitchFamily="18" charset="0"/>
              </a:rPr>
              <a:t>4. </a:t>
            </a:r>
            <a:r>
              <a:rPr lang="ru-RU" sz="1300" b="1" dirty="0">
                <a:latin typeface="Times New Roman" pitchFamily="18" charset="0"/>
                <a:cs typeface="Times New Roman" pitchFamily="18" charset="0"/>
              </a:rPr>
              <a:t>Получить подтверждение о регистрации, логин и пароль </a:t>
            </a:r>
          </a:p>
          <a:p>
            <a:pPr algn="just"/>
            <a:endParaRPr lang="ru-RU" sz="13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75" name="Прямоугольник 68"/>
          <p:cNvSpPr>
            <a:spLocks noChangeArrowheads="1"/>
          </p:cNvSpPr>
          <p:nvPr/>
        </p:nvSpPr>
        <p:spPr bwMode="auto">
          <a:xfrm>
            <a:off x="188913" y="611188"/>
            <a:ext cx="6556375" cy="6553200"/>
          </a:xfrm>
          <a:prstGeom prst="rect">
            <a:avLst/>
          </a:prstGeom>
          <a:solidFill>
            <a:schemeClr val="bg1"/>
          </a:solidFill>
          <a:ln w="19050">
            <a:solidFill>
              <a:schemeClr val="bg1"/>
            </a:solidFill>
            <a:miter lim="800000"/>
            <a:headEnd/>
            <a:tailEnd/>
          </a:ln>
        </p:spPr>
        <p:txBody>
          <a:bodyPr/>
          <a:lstStyle/>
          <a:p>
            <a:pPr algn="just"/>
            <a:r>
              <a:rPr lang="ru-RU" sz="1300" b="1" dirty="0">
                <a:latin typeface="Times New Roman" pitchFamily="18" charset="0"/>
                <a:cs typeface="Times New Roman" pitchFamily="18" charset="0"/>
              </a:rPr>
              <a:t>1.1. Создать рабочую группу</a:t>
            </a:r>
            <a:r>
              <a:rPr lang="ru-RU" sz="1300" dirty="0">
                <a:latin typeface="Times New Roman" pitchFamily="18" charset="0"/>
                <a:cs typeface="Times New Roman" pitchFamily="18" charset="0"/>
              </a:rPr>
              <a:t>, обозначить приказом ответственных лиц за организационные и технические вопросы и их обязанности. </a:t>
            </a:r>
            <a:endParaRPr lang="en-US" sz="13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1300" b="1" dirty="0">
                <a:latin typeface="Times New Roman" pitchFamily="18" charset="0"/>
                <a:cs typeface="Times New Roman" pitchFamily="18" charset="0"/>
              </a:rPr>
              <a:t>1.2. Ознакомиться с нормативными документами и материалами эксперимента</a:t>
            </a:r>
            <a:r>
              <a:rPr lang="ru-RU" sz="1300" dirty="0"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pPr marL="161925" indent="-161925" algn="just">
              <a:buFont typeface="Arial" pitchFamily="34" charset="0"/>
              <a:buChar char="•"/>
            </a:pPr>
            <a:r>
              <a:rPr lang="ru-RU" sz="1300" dirty="0" smtClean="0">
                <a:latin typeface="Times New Roman" pitchFamily="18" charset="0"/>
                <a:cs typeface="Times New Roman" pitchFamily="18" charset="0"/>
              </a:rPr>
              <a:t>на сайте ЦРПТ </a:t>
            </a:r>
            <a:r>
              <a:rPr lang="ru-RU" sz="1300" u="sng" dirty="0" smtClean="0">
                <a:solidFill>
                  <a:srgbClr val="0808B8"/>
                </a:solidFill>
                <a:latin typeface="Times New Roman" pitchFamily="18" charset="0"/>
                <a:cs typeface="Times New Roman" pitchFamily="18" charset="0"/>
              </a:rPr>
              <a:t>http://честныйзнак.рф </a:t>
            </a:r>
            <a:r>
              <a:rPr lang="ru-RU" sz="1300" dirty="0" smtClean="0">
                <a:latin typeface="Times New Roman" pitchFamily="18" charset="0"/>
                <a:cs typeface="Times New Roman" pitchFamily="18" charset="0"/>
              </a:rPr>
              <a:t>- Бизнесу - Внедрение маркировки</a:t>
            </a:r>
          </a:p>
          <a:p>
            <a:pPr marL="161925" indent="-161925" algn="just">
              <a:buFont typeface="Arial" pitchFamily="34" charset="0"/>
              <a:buChar char="•"/>
            </a:pPr>
            <a:r>
              <a:rPr lang="ru-RU" sz="1300" dirty="0" smtClean="0">
                <a:latin typeface="Times New Roman" pitchFamily="18" charset="0"/>
                <a:cs typeface="Times New Roman" pitchFamily="18" charset="0"/>
              </a:rPr>
              <a:t>на сайте </a:t>
            </a:r>
            <a:r>
              <a:rPr lang="ru-RU" sz="1300" dirty="0" err="1" smtClean="0">
                <a:latin typeface="Times New Roman" pitchFamily="18" charset="0"/>
                <a:cs typeface="Times New Roman" pitchFamily="18" charset="0"/>
              </a:rPr>
              <a:t>Росздравнадзора</a:t>
            </a:r>
            <a:r>
              <a:rPr lang="ru-RU" sz="1300" dirty="0" smtClean="0">
                <a:latin typeface="Times New Roman" pitchFamily="18" charset="0"/>
                <a:cs typeface="Times New Roman" pitchFamily="18" charset="0"/>
              </a:rPr>
              <a:t>:   </a:t>
            </a:r>
            <a:r>
              <a:rPr lang="en-US" sz="1300" u="sng" dirty="0" smtClean="0">
                <a:solidFill>
                  <a:srgbClr val="0808B8"/>
                </a:solidFill>
                <a:latin typeface="Times New Roman" pitchFamily="18" charset="0"/>
                <a:cs typeface="Times New Roman" pitchFamily="18" charset="0"/>
              </a:rPr>
              <a:t>http://www.roszdravnadzor.ru</a:t>
            </a:r>
            <a:r>
              <a:rPr lang="ru-RU" sz="1300" u="sng" dirty="0" smtClean="0">
                <a:solidFill>
                  <a:srgbClr val="0808B8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300" dirty="0" smtClean="0">
                <a:latin typeface="Times New Roman" pitchFamily="18" charset="0"/>
                <a:cs typeface="Times New Roman" pitchFamily="18" charset="0"/>
              </a:rPr>
              <a:t>- Система маркировки лекарственных препаратов</a:t>
            </a:r>
          </a:p>
          <a:p>
            <a:pPr algn="just"/>
            <a:r>
              <a:rPr lang="ru-RU" sz="1300" b="1" dirty="0" smtClean="0">
                <a:latin typeface="Times New Roman" pitchFamily="18" charset="0"/>
                <a:cs typeface="Times New Roman" pitchFamily="18" charset="0"/>
              </a:rPr>
              <a:t>1.3</a:t>
            </a:r>
            <a:r>
              <a:rPr lang="ru-RU" sz="1300" b="1" dirty="0">
                <a:latin typeface="Times New Roman" pitchFamily="18" charset="0"/>
                <a:cs typeface="Times New Roman" pitchFamily="18" charset="0"/>
              </a:rPr>
              <a:t>. Заказать и получить электронную подпись</a:t>
            </a:r>
            <a:r>
              <a:rPr lang="ru-RU" sz="1300" dirty="0">
                <a:latin typeface="Times New Roman" pitchFamily="18" charset="0"/>
                <a:cs typeface="Times New Roman" pitchFamily="18" charset="0"/>
              </a:rPr>
              <a:t> в аккредитованных  удостоверяющих центрах. Для регистрации и работы в системе необходима квалифицированная электронная подпись, выданная на руководителя </a:t>
            </a:r>
            <a:r>
              <a:rPr lang="ru-RU" sz="1300" dirty="0" smtClean="0">
                <a:latin typeface="Times New Roman" pitchFamily="18" charset="0"/>
                <a:cs typeface="Times New Roman" pitchFamily="18" charset="0"/>
              </a:rPr>
              <a:t>организации и лиц, имеющих право подписи в приходных, расходных товарных накладных. При </a:t>
            </a:r>
            <a:r>
              <a:rPr lang="ru-RU" sz="1300" dirty="0">
                <a:latin typeface="Times New Roman" pitchFamily="18" charset="0"/>
                <a:cs typeface="Times New Roman" pitchFamily="18" charset="0"/>
              </a:rPr>
              <a:t>регистрация осуществляется проверка ФИО руководителя и ИНН на соответствие с ЕГРЮЛ! </a:t>
            </a:r>
            <a:endParaRPr lang="ru-RU" sz="13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1300" dirty="0" smtClean="0">
                <a:latin typeface="Times New Roman" pitchFamily="18" charset="0"/>
                <a:cs typeface="Times New Roman" pitchFamily="18" charset="0"/>
              </a:rPr>
              <a:t>Перечень </a:t>
            </a:r>
            <a:r>
              <a:rPr lang="ru-RU" sz="1300" dirty="0">
                <a:latin typeface="Times New Roman" pitchFamily="18" charset="0"/>
                <a:cs typeface="Times New Roman" pitchFamily="18" charset="0"/>
              </a:rPr>
              <a:t>аккредитованных удостоверяющих центров можно найти по адресу:  </a:t>
            </a:r>
            <a:r>
              <a:rPr lang="ru-RU" sz="1300" u="sng" dirty="0">
                <a:latin typeface="Times New Roman" pitchFamily="18" charset="0"/>
                <a:cs typeface="Times New Roman" pitchFamily="18" charset="0"/>
                <a:hlinkClick r:id="rId2"/>
              </a:rPr>
              <a:t>https://minsvyaz.ru/ru/activity/govservices/2</a:t>
            </a:r>
            <a:endParaRPr lang="ru-RU" sz="13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1300" b="1" dirty="0">
                <a:latin typeface="Times New Roman" pitchFamily="18" charset="0"/>
                <a:cs typeface="Times New Roman" pitchFamily="18" charset="0"/>
              </a:rPr>
              <a:t>1.4.</a:t>
            </a:r>
            <a:r>
              <a:rPr lang="ru-RU" sz="1300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1300" b="1" dirty="0">
                <a:latin typeface="Times New Roman" pitchFamily="18" charset="0"/>
                <a:cs typeface="Times New Roman" pitchFamily="18" charset="0"/>
              </a:rPr>
              <a:t>Иметь лицензию на фармацевтическую/медицинскую деятельность.</a:t>
            </a:r>
          </a:p>
          <a:p>
            <a:pPr algn="just"/>
            <a:r>
              <a:rPr lang="ru-RU" sz="1300" dirty="0">
                <a:latin typeface="Times New Roman" pitchFamily="18" charset="0"/>
                <a:cs typeface="Times New Roman" pitchFamily="18" charset="0"/>
              </a:rPr>
              <a:t>Проверить сведения о лицензиях на фармацевтическую/медицинскую деятельность можно в Едином реестре лицензий в том числе лицензий, выданных органами государственной власти субъектов Российской Федерации в соответствии с переданным полномочием по лицензированию отдельных видов деятельности на сайте </a:t>
            </a:r>
            <a:r>
              <a:rPr lang="ru-RU" sz="1300" dirty="0" err="1">
                <a:latin typeface="Times New Roman" pitchFamily="18" charset="0"/>
                <a:cs typeface="Times New Roman" pitchFamily="18" charset="0"/>
              </a:rPr>
              <a:t>Росздравнадзора</a:t>
            </a:r>
            <a:r>
              <a:rPr lang="ru-RU" sz="1300" dirty="0">
                <a:latin typeface="Times New Roman" pitchFamily="18" charset="0"/>
                <a:cs typeface="Times New Roman" pitchFamily="18" charset="0"/>
              </a:rPr>
              <a:t> по адресу: </a:t>
            </a:r>
            <a:r>
              <a:rPr lang="ru-RU" sz="1300" u="sng" dirty="0">
                <a:latin typeface="Times New Roman" pitchFamily="18" charset="0"/>
                <a:cs typeface="Times New Roman" pitchFamily="18" charset="0"/>
                <a:hlinkClick r:id="rId3"/>
              </a:rPr>
              <a:t>http://www.roszdravnadzor.ru/services/licenses</a:t>
            </a:r>
            <a:endParaRPr lang="ru-RU" sz="13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1300" b="1" dirty="0">
                <a:latin typeface="Times New Roman" pitchFamily="18" charset="0"/>
                <a:cs typeface="Times New Roman" pitchFamily="18" charset="0"/>
              </a:rPr>
              <a:t>1.5.</a:t>
            </a:r>
            <a:r>
              <a:rPr lang="ru-RU" sz="1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300" b="1" dirty="0">
                <a:latin typeface="Times New Roman" pitchFamily="18" charset="0"/>
                <a:cs typeface="Times New Roman" pitchFamily="18" charset="0"/>
              </a:rPr>
              <a:t>Изучить схемы работы с ИС МДЛП </a:t>
            </a:r>
          </a:p>
          <a:p>
            <a:pPr algn="just"/>
            <a:r>
              <a:rPr lang="ru-RU" sz="1300" dirty="0">
                <a:latin typeface="Times New Roman" pitchFamily="18" charset="0"/>
                <a:cs typeface="Times New Roman" pitchFamily="18" charset="0"/>
              </a:rPr>
              <a:t>(размещены на </a:t>
            </a:r>
            <a:r>
              <a:rPr lang="ru-RU" sz="1300" u="sng" dirty="0" smtClean="0">
                <a:solidFill>
                  <a:srgbClr val="0808B8"/>
                </a:solidFill>
                <a:latin typeface="Times New Roman" pitchFamily="18" charset="0"/>
                <a:cs typeface="Times New Roman" pitchFamily="18" charset="0"/>
              </a:rPr>
              <a:t>http</a:t>
            </a:r>
            <a:r>
              <a:rPr lang="ru-RU" sz="1300" u="sng" dirty="0" smtClean="0">
                <a:solidFill>
                  <a:srgbClr val="0808B8"/>
                </a:solidFill>
                <a:latin typeface="Times New Roman" pitchFamily="18" charset="0"/>
                <a:cs typeface="Times New Roman" pitchFamily="18" charset="0"/>
              </a:rPr>
              <a:t>://честныйзнак.рф </a:t>
            </a:r>
            <a:r>
              <a:rPr lang="ru-RU" sz="1300" dirty="0" smtClean="0">
                <a:latin typeface="Times New Roman" pitchFamily="18" charset="0"/>
                <a:cs typeface="Times New Roman" pitchFamily="18" charset="0"/>
              </a:rPr>
              <a:t>- Бизнесу - Внедрение маркировки - Документы)</a:t>
            </a:r>
            <a:endParaRPr lang="ru-RU" sz="13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1300" b="1" dirty="0">
                <a:latin typeface="Times New Roman" pitchFamily="18" charset="0"/>
                <a:cs typeface="Times New Roman" pitchFamily="18" charset="0"/>
              </a:rPr>
              <a:t>1.6. Определиться со способом передачи данных в ИС МДЛП</a:t>
            </a:r>
          </a:p>
          <a:p>
            <a:pPr algn="just">
              <a:buFont typeface="Arial" charset="0"/>
              <a:buChar char="•"/>
            </a:pPr>
            <a:r>
              <a:rPr lang="ru-RU" sz="1300" dirty="0">
                <a:latin typeface="Times New Roman" pitchFamily="18" charset="0"/>
                <a:cs typeface="Times New Roman" pitchFamily="18" charset="0"/>
              </a:rPr>
              <a:t>Личный кабинет в ИС </a:t>
            </a:r>
            <a:r>
              <a:rPr lang="ru-RU" sz="1300" dirty="0" smtClean="0">
                <a:latin typeface="Times New Roman" pitchFamily="18" charset="0"/>
                <a:cs typeface="Times New Roman" pitchFamily="18" charset="0"/>
              </a:rPr>
              <a:t>МДЛП </a:t>
            </a:r>
            <a:r>
              <a:rPr lang="en-US" sz="1300" u="sng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https://mdlp.crpt.ru </a:t>
            </a:r>
          </a:p>
          <a:p>
            <a:pPr algn="just">
              <a:buFont typeface="Arial" charset="0"/>
              <a:buChar char="•"/>
            </a:pPr>
            <a:r>
              <a:rPr lang="ru-RU" sz="1300" dirty="0" smtClean="0">
                <a:latin typeface="Times New Roman" pitchFamily="18" charset="0"/>
                <a:cs typeface="Times New Roman" pitchFamily="18" charset="0"/>
              </a:rPr>
              <a:t>Передача </a:t>
            </a:r>
            <a:r>
              <a:rPr lang="ru-RU" sz="1300" dirty="0">
                <a:latin typeface="Times New Roman" pitchFamily="18" charset="0"/>
                <a:cs typeface="Times New Roman" pitchFamily="18" charset="0"/>
              </a:rPr>
              <a:t>данных с помощью аппаратно-программного интерфейса (</a:t>
            </a:r>
            <a:r>
              <a:rPr lang="en-US" sz="1300" dirty="0">
                <a:latin typeface="Times New Roman" pitchFamily="18" charset="0"/>
                <a:cs typeface="Times New Roman" pitchFamily="18" charset="0"/>
              </a:rPr>
              <a:t>API)</a:t>
            </a:r>
            <a:endParaRPr lang="ru-RU" sz="13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1200" i="1" u="sng" dirty="0" smtClean="0">
                <a:solidFill>
                  <a:srgbClr val="0808B8"/>
                </a:solidFill>
                <a:latin typeface="Times New Roman" pitchFamily="18" charset="0"/>
                <a:cs typeface="Times New Roman" pitchFamily="18" charset="0"/>
                <a:hlinkClick r:id="rId4" invalidUrl="https:///"/>
              </a:rPr>
              <a:t>https://</a:t>
            </a:r>
            <a:r>
              <a:rPr lang="ru-RU" sz="1200" u="sng" dirty="0" err="1" smtClean="0">
                <a:solidFill>
                  <a:srgbClr val="0808B8"/>
                </a:solidFill>
                <a:latin typeface="Times New Roman" pitchFamily="18" charset="0"/>
                <a:cs typeface="Times New Roman" pitchFamily="18" charset="0"/>
              </a:rPr>
              <a:t>честныйзнак.рф</a:t>
            </a:r>
            <a:r>
              <a:rPr lang="ru-RU" sz="1200" u="sng" dirty="0" smtClean="0">
                <a:solidFill>
                  <a:srgbClr val="0808B8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sz="1200" i="1" u="sng" dirty="0" smtClean="0">
                <a:solidFill>
                  <a:srgbClr val="0808B8"/>
                </a:solidFill>
                <a:latin typeface="Times New Roman" pitchFamily="18" charset="0"/>
                <a:cs typeface="Times New Roman" pitchFamily="18" charset="0"/>
              </a:rPr>
              <a:t>business/projects/21/#29@for_developers</a:t>
            </a:r>
            <a:r>
              <a:rPr lang="ru-RU" sz="1200" b="1" i="1" u="sng" dirty="0">
                <a:solidFill>
                  <a:srgbClr val="0808B8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b="1" i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1200" b="1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Регламент подключения к API и рекомендуемый алгоритм освоения интеграции с МДЛП через предоставляемый </a:t>
            </a:r>
            <a:r>
              <a:rPr lang="ru-RU" sz="1000" b="1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API </a:t>
            </a:r>
          </a:p>
          <a:p>
            <a:pPr algn="just"/>
            <a:r>
              <a:rPr lang="ru-RU" sz="1300" b="1" dirty="0">
                <a:latin typeface="Times New Roman" pitchFamily="18" charset="0"/>
              </a:rPr>
              <a:t>1.7. Определиться с программным продуктом для учета</a:t>
            </a:r>
            <a:r>
              <a:rPr lang="en-US" sz="1300" b="1" dirty="0">
                <a:latin typeface="Times New Roman" pitchFamily="18" charset="0"/>
              </a:rPr>
              <a:t> </a:t>
            </a:r>
            <a:r>
              <a:rPr lang="ru-RU" sz="1300" b="1" dirty="0">
                <a:latin typeface="Times New Roman" pitchFamily="18" charset="0"/>
              </a:rPr>
              <a:t>лекарственных препаратов </a:t>
            </a:r>
          </a:p>
          <a:p>
            <a:pPr algn="just"/>
            <a:r>
              <a:rPr lang="ru-RU" sz="1300" b="1" dirty="0">
                <a:latin typeface="Times New Roman" pitchFamily="18" charset="0"/>
                <a:cs typeface="Times New Roman" pitchFamily="18" charset="0"/>
              </a:rPr>
              <a:t>1.8. Подготовить рабочее место сотрудника аптеки</a:t>
            </a:r>
          </a:p>
          <a:p>
            <a:pPr algn="just">
              <a:buFont typeface="Arial" charset="0"/>
              <a:buChar char="•"/>
            </a:pPr>
            <a:r>
              <a:rPr lang="ru-RU" sz="1300" dirty="0" smtClean="0">
                <a:latin typeface="Times New Roman" pitchFamily="18" charset="0"/>
                <a:cs typeface="Times New Roman" pitchFamily="18" charset="0"/>
              </a:rPr>
              <a:t>Компьютер</a:t>
            </a:r>
            <a:endParaRPr lang="ru-RU" sz="1300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Arial" charset="0"/>
              <a:buChar char="•"/>
            </a:pPr>
            <a:r>
              <a:rPr lang="ru-RU" sz="13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Сканер для считывания двухмерного штрих-кода</a:t>
            </a:r>
          </a:p>
          <a:p>
            <a:pPr algn="just">
              <a:buFont typeface="Arial" charset="0"/>
              <a:buChar char="•"/>
            </a:pPr>
            <a:r>
              <a:rPr lang="ru-RU" sz="1300" dirty="0">
                <a:latin typeface="Times New Roman" pitchFamily="18" charset="0"/>
                <a:cs typeface="Times New Roman" pitchFamily="18" charset="0"/>
              </a:rPr>
              <a:t>Квалифицированная электронная подпись</a:t>
            </a:r>
          </a:p>
          <a:p>
            <a:pPr algn="just">
              <a:buFont typeface="Arial" charset="0"/>
              <a:buChar char="•"/>
            </a:pPr>
            <a:r>
              <a:rPr lang="ru-RU" sz="1300" dirty="0">
                <a:latin typeface="Times New Roman" pitchFamily="18" charset="0"/>
                <a:cs typeface="Times New Roman" pitchFamily="18" charset="0"/>
              </a:rPr>
              <a:t>ПО, обеспечивающее работу с электронной </a:t>
            </a:r>
            <a:r>
              <a:rPr lang="ru-RU" sz="1300" dirty="0" smtClean="0">
                <a:latin typeface="Times New Roman" pitchFamily="18" charset="0"/>
                <a:cs typeface="Times New Roman" pitchFamily="18" charset="0"/>
              </a:rPr>
              <a:t>подписью </a:t>
            </a:r>
            <a:endParaRPr lang="ru-RU" sz="13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76" name="Заголовок 1"/>
          <p:cNvSpPr>
            <a:spLocks noGrp="1"/>
          </p:cNvSpPr>
          <p:nvPr>
            <p:ph type="title"/>
          </p:nvPr>
        </p:nvSpPr>
        <p:spPr>
          <a:xfrm>
            <a:off x="115888" y="179388"/>
            <a:ext cx="6589712" cy="481012"/>
          </a:xfrm>
        </p:spPr>
        <p:txBody>
          <a:bodyPr/>
          <a:lstStyle/>
          <a:p>
            <a:r>
              <a:rPr lang="ru-RU" sz="1600" b="1" smtClean="0">
                <a:latin typeface="Times New Roman" pitchFamily="18" charset="0"/>
                <a:cs typeface="Times New Roman" pitchFamily="18" charset="0"/>
              </a:rPr>
              <a:t>1. Подготовка медицинской организации к работе в ИС «МДЛП»</a:t>
            </a:r>
          </a:p>
        </p:txBody>
      </p:sp>
      <p:sp>
        <p:nvSpPr>
          <p:cNvPr id="3077" name="Заголовок 1"/>
          <p:cNvSpPr txBox="1">
            <a:spLocks/>
          </p:cNvSpPr>
          <p:nvPr/>
        </p:nvSpPr>
        <p:spPr bwMode="auto">
          <a:xfrm>
            <a:off x="268288" y="7164388"/>
            <a:ext cx="6589712" cy="481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ru-RU" sz="1600" b="1">
                <a:latin typeface="Times New Roman" pitchFamily="18" charset="0"/>
                <a:cs typeface="Times New Roman" pitchFamily="18" charset="0"/>
              </a:rPr>
              <a:t>2. Регистрация в ИС МДЛП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Заголовок 1"/>
          <p:cNvSpPr>
            <a:spLocks noGrp="1"/>
          </p:cNvSpPr>
          <p:nvPr>
            <p:ph type="title"/>
          </p:nvPr>
        </p:nvSpPr>
        <p:spPr>
          <a:xfrm>
            <a:off x="333375" y="107950"/>
            <a:ext cx="6324600" cy="287338"/>
          </a:xfrm>
        </p:spPr>
        <p:txBody>
          <a:bodyPr/>
          <a:lstStyle/>
          <a:p>
            <a:pPr eaLnBrk="1" hangingPunct="1"/>
            <a:r>
              <a:rPr lang="ru-RU" sz="1800" b="1" smtClean="0">
                <a:latin typeface="Times New Roman" pitchFamily="18" charset="0"/>
                <a:cs typeface="Times New Roman" pitchFamily="18" charset="0"/>
              </a:rPr>
              <a:t>Получение ЛП, выдача его в отделение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04664" y="620688"/>
            <a:ext cx="6264696" cy="338554"/>
          </a:xfrm>
          <a:prstGeom prst="rect">
            <a:avLst/>
          </a:prstGeom>
          <a:solidFill>
            <a:schemeClr val="bg2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Организовать закупку ЛП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04664" y="1124744"/>
            <a:ext cx="6264696" cy="338554"/>
          </a:xfrm>
          <a:prstGeom prst="rect">
            <a:avLst/>
          </a:prstGeom>
          <a:solidFill>
            <a:schemeClr val="bg2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Получить ЛП на склад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04664" y="2132856"/>
            <a:ext cx="6264696" cy="338554"/>
          </a:xfrm>
          <a:prstGeom prst="rect">
            <a:avLst/>
          </a:prstGeom>
          <a:solidFill>
            <a:srgbClr val="FFFF00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Получить документы на ЛП в ИС МДЛП 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04664" y="2555776"/>
            <a:ext cx="2448272" cy="584775"/>
          </a:xfrm>
          <a:prstGeom prst="rect">
            <a:avLst/>
          </a:prstGeom>
          <a:solidFill>
            <a:srgbClr val="00B050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lvl="0" algn="ctr"/>
            <a:r>
              <a:rPr lang="ru-RU" sz="1600" b="1" u="sng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ЕСТЬ</a:t>
            </a:r>
            <a:r>
              <a:rPr lang="ru-RU" sz="1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входящий документ  ИС МДЛП</a:t>
            </a:r>
            <a:endParaRPr lang="ru-RU" sz="16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717032" y="2555776"/>
            <a:ext cx="2931694" cy="584775"/>
          </a:xfrm>
          <a:prstGeom prst="rect">
            <a:avLst/>
          </a:prstGeom>
          <a:solidFill>
            <a:srgbClr val="FF0000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lvl="0" algn="ctr"/>
            <a:r>
              <a:rPr lang="ru-RU" sz="1600" b="1" u="sng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НЕТ</a:t>
            </a:r>
            <a:r>
              <a:rPr lang="ru-RU" sz="1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входящего документа  ИС МДЛП</a:t>
            </a:r>
            <a:endParaRPr lang="ru-RU" sz="16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717032" y="3203848"/>
            <a:ext cx="2952328" cy="338554"/>
          </a:xfrm>
          <a:prstGeom prst="rect">
            <a:avLst/>
          </a:prstGeom>
          <a:solidFill>
            <a:srgbClr val="FFFF00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Отсканировать ШК ЛП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404664" y="3635896"/>
            <a:ext cx="6264696" cy="338554"/>
          </a:xfrm>
          <a:prstGeom prst="rect">
            <a:avLst/>
          </a:prstGeom>
          <a:solidFill>
            <a:srgbClr val="FFFF00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txBody>
          <a:bodyPr wrap="square">
            <a:spAutoFit/>
          </a:bodyPr>
          <a:lstStyle/>
          <a:p>
            <a:pPr lvl="0" algn="ctr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Зарегистрировать в ИС МДЛП документ приема ЛП 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4" name="Группа 13"/>
          <p:cNvGrpSpPr/>
          <p:nvPr/>
        </p:nvGrpSpPr>
        <p:grpSpPr>
          <a:xfrm>
            <a:off x="3789040" y="5148063"/>
            <a:ext cx="2871192" cy="576064"/>
            <a:chOff x="6084410" y="3325898"/>
            <a:chExt cx="2411178" cy="326708"/>
          </a:xfrm>
          <a:scene3d>
            <a:camera prst="orthographicFront"/>
            <a:lightRig rig="flat" dir="t"/>
          </a:scene3d>
        </p:grpSpPr>
        <p:sp>
          <p:nvSpPr>
            <p:cNvPr id="15" name="Прямоугольник 14"/>
            <p:cNvSpPr/>
            <p:nvPr/>
          </p:nvSpPr>
          <p:spPr>
            <a:xfrm>
              <a:off x="6084410" y="3325898"/>
              <a:ext cx="2411178" cy="326708"/>
            </a:xfrm>
            <a:prstGeom prst="rect">
              <a:avLst/>
            </a:prstGeom>
            <a:solidFill>
              <a:srgbClr val="FF0000">
                <a:alpha val="90000"/>
              </a:srgbClr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sp3d prstMaterial="dkEdge">
              <a:bevelT w="8200" h="38100"/>
            </a:sp3d>
          </p:spPr>
          <p:style>
            <a:lnRef idx="0">
              <a:scrgbClr r="0" g="0" b="0"/>
            </a:lnRef>
            <a:fillRef idx="2">
              <a:scrgbClr r="0" g="0" b="0"/>
            </a:fillRef>
            <a:effectRef idx="1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dk1"/>
            </a:fontRef>
          </p:style>
        </p:sp>
        <p:sp>
          <p:nvSpPr>
            <p:cNvPr id="16" name="Прямоугольник 15"/>
            <p:cNvSpPr/>
            <p:nvPr/>
          </p:nvSpPr>
          <p:spPr>
            <a:xfrm>
              <a:off x="6084410" y="3366737"/>
              <a:ext cx="2411178" cy="285869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spcFirstLastPara="0" vert="horz" wrap="square" lIns="7620" tIns="7620" rIns="7620" bIns="7620" numCol="1" spcCol="1270" anchor="ctr" anchorCtr="0">
              <a:noAutofit/>
            </a:bodyPr>
            <a:lstStyle/>
            <a:p>
              <a:pPr lvl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1600" b="0" i="0" kern="1200" dirty="0" smtClean="0">
                  <a:solidFill>
                    <a:srgbClr val="FFFFFF"/>
                  </a:solidFill>
                  <a:latin typeface="Times New Roman" pitchFamily="18" charset="0"/>
                  <a:cs typeface="Times New Roman" pitchFamily="18" charset="0"/>
                </a:rPr>
                <a:t>Не успешное завершение операции</a:t>
              </a:r>
              <a:endParaRPr lang="ru-RU" sz="1600" b="0" i="0" kern="1200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17" name="Прямоугольник 16"/>
          <p:cNvSpPr/>
          <p:nvPr/>
        </p:nvSpPr>
        <p:spPr>
          <a:xfrm>
            <a:off x="404664" y="6732240"/>
            <a:ext cx="2592288" cy="1008112"/>
          </a:xfrm>
          <a:prstGeom prst="rect">
            <a:avLst/>
          </a:prstGeom>
          <a:solidFill>
            <a:srgbClr val="FFFF00"/>
          </a:solidFill>
          <a:ln>
            <a:solidFill>
              <a:schemeClr val="tx1">
                <a:lumMod val="50000"/>
                <a:lumOff val="50000"/>
              </a:schemeClr>
            </a:solidFill>
          </a:ln>
          <a:scene3d>
            <a:camera prst="orthographicFront"/>
            <a:lightRig rig="flat" dir="t"/>
          </a:scene3d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spcFirstLastPara="0" vert="horz" wrap="square" lIns="7620" tIns="7620" rIns="7620" bIns="7620" numCol="1" spcCol="1270" anchor="ctr" anchorCtr="0">
            <a:noAutofit/>
          </a:bodyPr>
          <a:lstStyle/>
          <a:p>
            <a:pPr lvl="0"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sz="1600" b="0" i="0" kern="1200" dirty="0" smtClean="0">
                <a:latin typeface="Times New Roman" pitchFamily="18" charset="0"/>
                <a:cs typeface="Times New Roman" pitchFamily="18" charset="0"/>
              </a:rPr>
              <a:t>Зарегистрировать в ИС МДЛП документ о выдаче ЛП для оказания медицинской помощи</a:t>
            </a:r>
            <a:endParaRPr lang="ru-RU" sz="1600" b="0" i="0" kern="1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3798168" y="5940152"/>
            <a:ext cx="2871192" cy="576064"/>
          </a:xfrm>
          <a:prstGeom prst="rect">
            <a:avLst/>
          </a:prstGeom>
          <a:solidFill>
            <a:schemeClr val="bg2"/>
          </a:solidFill>
          <a:ln>
            <a:solidFill>
              <a:schemeClr val="tx1">
                <a:lumMod val="50000"/>
                <a:lumOff val="50000"/>
              </a:schemeClr>
            </a:solidFill>
          </a:ln>
          <a:scene3d>
            <a:camera prst="orthographicFront"/>
            <a:lightRig rig="flat" dir="t"/>
          </a:scene3d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spcFirstLastPara="0" vert="horz" wrap="square" lIns="7620" tIns="7620" rIns="7620" bIns="7620" numCol="1" spcCol="1270" anchor="ctr" anchorCtr="0">
            <a:noAutofit/>
          </a:bodyPr>
          <a:lstStyle/>
          <a:p>
            <a:pPr lvl="0"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sz="1600" b="0" i="0" kern="1200" dirty="0" smtClean="0">
                <a:latin typeface="Times New Roman" pitchFamily="18" charset="0"/>
                <a:cs typeface="Times New Roman" pitchFamily="18" charset="0"/>
              </a:rPr>
              <a:t>Решить вопрос возврата с поставщиком</a:t>
            </a:r>
            <a:endParaRPr lang="ru-RU" sz="1600" b="0" i="0" kern="1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404664" y="5148064"/>
            <a:ext cx="2520280" cy="576064"/>
          </a:xfrm>
          <a:prstGeom prst="rect">
            <a:avLst/>
          </a:prstGeom>
          <a:solidFill>
            <a:srgbClr val="00B050"/>
          </a:solidFill>
          <a:scene3d>
            <a:camera prst="orthographicFront"/>
            <a:lightRig rig="flat" dir="t"/>
          </a:scene3d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spcFirstLastPara="0" vert="horz" wrap="square" lIns="7620" tIns="7620" rIns="7620" bIns="7620" numCol="1" spcCol="1270" anchor="ctr" anchorCtr="0">
            <a:noAutofit/>
          </a:bodyPr>
          <a:lstStyle/>
          <a:p>
            <a:pPr lvl="0"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sz="1600" dirty="0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У</a:t>
            </a:r>
            <a:r>
              <a:rPr lang="ru-RU" sz="1600" b="0" i="0" kern="1200" dirty="0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спешное завершение операции</a:t>
            </a:r>
            <a:endParaRPr lang="ru-RU" sz="1600" b="0" i="0" kern="1200" dirty="0">
              <a:solidFill>
                <a:srgbClr val="FFFF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404664" y="1628800"/>
            <a:ext cx="6264696" cy="338554"/>
          </a:xfrm>
          <a:prstGeom prst="rect">
            <a:avLst/>
          </a:prstGeom>
          <a:solidFill>
            <a:schemeClr val="bg2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Заполнить реквизиты товарной накладной в учетной системе 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404664" y="5940152"/>
            <a:ext cx="2592288" cy="608829"/>
          </a:xfrm>
          <a:prstGeom prst="rect">
            <a:avLst/>
          </a:prstGeom>
          <a:solidFill>
            <a:schemeClr val="bg2"/>
          </a:solidFill>
          <a:ln>
            <a:solidFill>
              <a:schemeClr val="tx1">
                <a:lumMod val="50000"/>
                <a:lumOff val="50000"/>
              </a:schemeClr>
            </a:solidFill>
          </a:ln>
          <a:scene3d>
            <a:camera prst="orthographicFront"/>
            <a:lightRig rig="flat" dir="t"/>
          </a:scene3d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spcFirstLastPara="0" vert="horz" wrap="square" lIns="7620" tIns="7620" rIns="7620" bIns="7620" numCol="1" spcCol="1270" anchor="ctr" anchorCtr="0">
            <a:noAutofit/>
          </a:bodyPr>
          <a:lstStyle/>
          <a:p>
            <a:pPr lvl="0"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Отработать требование на выдачу ЛП в учетной системе</a:t>
            </a:r>
            <a:endParaRPr lang="ru-RU" sz="1600" b="0" i="0" kern="1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3717032" y="4139952"/>
            <a:ext cx="2952328" cy="830997"/>
          </a:xfrm>
          <a:prstGeom prst="rect">
            <a:avLst/>
          </a:prstGeom>
          <a:solidFill>
            <a:srgbClr val="FFFF00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txBody>
          <a:bodyPr wrap="square">
            <a:spAutoFit/>
          </a:bodyPr>
          <a:lstStyle/>
          <a:p>
            <a:pPr lvl="0" algn="just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Получить документ -подтверждение от поставщика об отгрузке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22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2000"/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11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2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2000"/>
                                        <p:tgtEl>
                                          <p:spTgt spid="12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20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2000"/>
                                        <p:tgtEl>
                                          <p:spTgt spid="1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20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2000"/>
                                        <p:tgtEl>
                                          <p:spTgt spid="2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2000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2000"/>
                                        <p:tgtEl>
                                          <p:spTgt spid="21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2000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2000"/>
                                        <p:tgtEl>
                                          <p:spTgt spid="2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2000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2000"/>
                                        <p:tgtEl>
                                          <p:spTgt spid="17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20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6" dur="2000"/>
                                        <p:tgtEl>
                                          <p:spTgt spid="18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9" dur="20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allAtOnce" animBg="1"/>
      <p:bldP spid="8" grpId="0" build="allAtOnce" animBg="1"/>
      <p:bldP spid="9" grpId="0" build="allAtOnce" animBg="1"/>
      <p:bldP spid="10" grpId="0" build="allAtOnce" animBg="1"/>
      <p:bldP spid="11" grpId="0" build="allAtOnce" animBg="1"/>
      <p:bldP spid="12" grpId="0" build="allAtOnce" animBg="1"/>
      <p:bldP spid="13" grpId="0" build="allAtOnce" animBg="1"/>
      <p:bldP spid="17" grpId="0" build="allAtOnce" animBg="1"/>
      <p:bldP spid="18" grpId="0" build="allAtOnce" animBg="1"/>
      <p:bldP spid="21" grpId="0" build="allAtOnce" animBg="1"/>
      <p:bldP spid="22" grpId="0" build="allAtOnce" animBg="1"/>
      <p:bldP spid="23" grpId="0" build="allAtOnce" animBg="1"/>
      <p:bldP spid="24" grpId="0" build="allAtOnce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2" name="Прямая со стрелкой 111"/>
          <p:cNvCxnSpPr/>
          <p:nvPr/>
        </p:nvCxnSpPr>
        <p:spPr>
          <a:xfrm>
            <a:off x="3573463" y="4859338"/>
            <a:ext cx="0" cy="217487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6" name="Прямая соединительная линия 105"/>
          <p:cNvCxnSpPr/>
          <p:nvPr/>
        </p:nvCxnSpPr>
        <p:spPr>
          <a:xfrm>
            <a:off x="3573463" y="2916238"/>
            <a:ext cx="0" cy="142875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" name="Прямая соединительная линия 103"/>
          <p:cNvCxnSpPr/>
          <p:nvPr/>
        </p:nvCxnSpPr>
        <p:spPr>
          <a:xfrm>
            <a:off x="1052513" y="2843213"/>
            <a:ext cx="0" cy="21590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" name="Прямая соединительная линия 101"/>
          <p:cNvCxnSpPr>
            <a:stCxn id="2" idx="2"/>
            <a:endCxn id="7" idx="0"/>
          </p:cNvCxnSpPr>
          <p:nvPr/>
        </p:nvCxnSpPr>
        <p:spPr>
          <a:xfrm>
            <a:off x="2317750" y="1547813"/>
            <a:ext cx="7938" cy="14446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26" name="Заголовок 1"/>
          <p:cNvSpPr txBox="1">
            <a:spLocks/>
          </p:cNvSpPr>
          <p:nvPr/>
        </p:nvSpPr>
        <p:spPr bwMode="auto">
          <a:xfrm>
            <a:off x="327025" y="0"/>
            <a:ext cx="6378575" cy="654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70303" tIns="35152" rIns="70303" bIns="35152" anchor="ctr"/>
          <a:lstStyle/>
          <a:p>
            <a:pPr algn="ctr" defTabSz="611188"/>
            <a:r>
              <a:rPr lang="ru-RU" altLang="ru-RU" sz="2000" b="1" dirty="0">
                <a:latin typeface="Times New Roman" pitchFamily="18" charset="0"/>
                <a:cs typeface="Times New Roman" pitchFamily="18" charset="0"/>
              </a:rPr>
              <a:t>Получение </a:t>
            </a:r>
            <a:r>
              <a:rPr lang="ru-RU" altLang="ru-RU" sz="2000" b="1" dirty="0" smtClean="0">
                <a:latin typeface="Times New Roman" pitchFamily="18" charset="0"/>
                <a:cs typeface="Times New Roman" pitchFamily="18" charset="0"/>
              </a:rPr>
              <a:t>товара (инструкция сотрудника)</a:t>
            </a:r>
            <a:endParaRPr lang="ru-RU" alt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Скругленный прямоугольник 1"/>
          <p:cNvSpPr/>
          <p:nvPr/>
        </p:nvSpPr>
        <p:spPr>
          <a:xfrm>
            <a:off x="260350" y="1258888"/>
            <a:ext cx="4114800" cy="288925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Найти договор </a:t>
            </a: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260350" y="1692275"/>
            <a:ext cx="4130675" cy="575469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Сформировать приходный ордер: </a:t>
            </a:r>
            <a:endParaRPr lang="ru-RU" sz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defRPr/>
            </a:pPr>
            <a:r>
              <a:rPr lang="ru-RU" sz="1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приходный </a:t>
            </a:r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 </a:t>
            </a:r>
            <a:r>
              <a:rPr lang="ru-RU" sz="12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(номер, дата документа) </a:t>
            </a:r>
            <a:endParaRPr lang="ru-RU" sz="1200" i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defRPr/>
            </a:pPr>
            <a:r>
              <a:rPr lang="ru-RU" sz="1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 </a:t>
            </a:r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спецификацией </a:t>
            </a:r>
            <a:r>
              <a:rPr lang="ru-RU" sz="12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(номенклатура)</a:t>
            </a: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260350" y="2411761"/>
            <a:ext cx="4135438" cy="504478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Перейти </a:t>
            </a:r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1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раздел «Журнал взаимодействия с ИС Маркировка«. Проверить </a:t>
            </a:r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наличие документа в ИС МДЛП</a:t>
            </a: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1125538" y="6084888"/>
            <a:ext cx="1633537" cy="414337"/>
          </a:xfrm>
          <a:prstGeom prst="round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данные подтверждены</a:t>
            </a:r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4508500" y="6084888"/>
            <a:ext cx="1647825" cy="414337"/>
          </a:xfrm>
          <a:prstGeom prst="round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данные не подтверждены</a:t>
            </a:r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260350" y="8040688"/>
            <a:ext cx="6481763" cy="776287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Отработать документ в учете </a:t>
            </a:r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4508500" y="6804025"/>
            <a:ext cx="1657350" cy="563563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вернуть товар поставщику</a:t>
            </a:r>
          </a:p>
        </p:txBody>
      </p:sp>
      <p:cxnSp>
        <p:nvCxnSpPr>
          <p:cNvPr id="23" name="Прямая со стрелкой 22"/>
          <p:cNvCxnSpPr/>
          <p:nvPr/>
        </p:nvCxnSpPr>
        <p:spPr>
          <a:xfrm>
            <a:off x="1916113" y="6516688"/>
            <a:ext cx="0" cy="358775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8" name="Прямая со стрелкой 27"/>
          <p:cNvCxnSpPr/>
          <p:nvPr/>
        </p:nvCxnSpPr>
        <p:spPr>
          <a:xfrm>
            <a:off x="5300663" y="6516688"/>
            <a:ext cx="0" cy="347662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6" name="Блок-схема: несколько документов 35"/>
          <p:cNvSpPr/>
          <p:nvPr/>
        </p:nvSpPr>
        <p:spPr>
          <a:xfrm>
            <a:off x="3068638" y="6588125"/>
            <a:ext cx="1368474" cy="1296988"/>
          </a:xfrm>
          <a:prstGeom prst="flowChartMultidocumen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Запрос на получение </a:t>
            </a:r>
            <a:r>
              <a:rPr lang="en-US" sz="1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sGTIN</a:t>
            </a:r>
            <a:r>
              <a:rPr lang="en-US"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1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defRPr/>
            </a:pPr>
            <a:r>
              <a:rPr lang="ru-RU"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Запрос на расформирование упаковки </a:t>
            </a:r>
            <a:endParaRPr lang="en-US" sz="1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282575" y="539750"/>
            <a:ext cx="277813" cy="26035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25" name="Прямоугольник 24"/>
          <p:cNvSpPr/>
          <p:nvPr/>
        </p:nvSpPr>
        <p:spPr>
          <a:xfrm>
            <a:off x="282575" y="887413"/>
            <a:ext cx="277813" cy="261937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5139" name="TextBox 25"/>
          <p:cNvSpPr txBox="1">
            <a:spLocks noChangeArrowheads="1"/>
          </p:cNvSpPr>
          <p:nvPr/>
        </p:nvSpPr>
        <p:spPr bwMode="auto">
          <a:xfrm>
            <a:off x="560388" y="539750"/>
            <a:ext cx="5097462" cy="261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100" dirty="0">
                <a:latin typeface="Times New Roman" pitchFamily="18" charset="0"/>
                <a:cs typeface="Times New Roman" pitchFamily="18" charset="0"/>
              </a:rPr>
              <a:t>Действия аптеки учреждения в МИС</a:t>
            </a:r>
            <a:endParaRPr lang="ru-RU" sz="1100" dirty="0"/>
          </a:p>
        </p:txBody>
      </p:sp>
      <p:sp>
        <p:nvSpPr>
          <p:cNvPr id="5140" name="TextBox 26"/>
          <p:cNvSpPr txBox="1">
            <a:spLocks noChangeArrowheads="1"/>
          </p:cNvSpPr>
          <p:nvPr/>
        </p:nvSpPr>
        <p:spPr bwMode="auto">
          <a:xfrm>
            <a:off x="560388" y="887413"/>
            <a:ext cx="5467350" cy="287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ru-RU" sz="1100">
                <a:latin typeface="Times New Roman" pitchFamily="18" charset="0"/>
                <a:cs typeface="Times New Roman" pitchFamily="18" charset="0"/>
              </a:rPr>
              <a:t>Автоматическая передача/получение информации в\из ИС МДЛП </a:t>
            </a:r>
            <a:endParaRPr lang="ru-RU" sz="110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30" name="Блок-схема: несколько документов 29"/>
          <p:cNvSpPr/>
          <p:nvPr/>
        </p:nvSpPr>
        <p:spPr>
          <a:xfrm>
            <a:off x="4868863" y="2339975"/>
            <a:ext cx="1873250" cy="576263"/>
          </a:xfrm>
          <a:prstGeom prst="flowChartMultidocumen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Получение документа из ИС МДЛП 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42863" y="468313"/>
            <a:ext cx="6770687" cy="8496300"/>
          </a:xfrm>
          <a:prstGeom prst="rect">
            <a:avLst/>
          </a:prstGeom>
          <a:noFill/>
          <a:ln w="12700"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40" name="Блок-схема: несколько документов 39"/>
          <p:cNvSpPr/>
          <p:nvPr/>
        </p:nvSpPr>
        <p:spPr>
          <a:xfrm>
            <a:off x="4941888" y="4140200"/>
            <a:ext cx="1727200" cy="503238"/>
          </a:xfrm>
          <a:prstGeom prst="flowChartMultidocumen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Регистрация в ИС МДЛП </a:t>
            </a:r>
          </a:p>
          <a:p>
            <a:pPr algn="ctr">
              <a:defRPr/>
            </a:pPr>
            <a:r>
              <a:rPr lang="ru-RU" sz="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документа о приеме</a:t>
            </a:r>
          </a:p>
        </p:txBody>
      </p:sp>
      <p:cxnSp>
        <p:nvCxnSpPr>
          <p:cNvPr id="41" name="Прямая со стрелкой 40"/>
          <p:cNvCxnSpPr/>
          <p:nvPr/>
        </p:nvCxnSpPr>
        <p:spPr>
          <a:xfrm>
            <a:off x="4581525" y="4427538"/>
            <a:ext cx="360363" cy="0"/>
          </a:xfrm>
          <a:prstGeom prst="straightConnector1">
            <a:avLst/>
          </a:prstGeom>
          <a:ln w="19050">
            <a:prstDash val="sysDash"/>
            <a:headEnd type="arrow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2" name="Скругленный прямоугольник 41"/>
          <p:cNvSpPr/>
          <p:nvPr/>
        </p:nvSpPr>
        <p:spPr>
          <a:xfrm>
            <a:off x="260350" y="4284663"/>
            <a:ext cx="1873250" cy="503237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принять документ ИС МДЛП в учет</a:t>
            </a:r>
          </a:p>
        </p:txBody>
      </p:sp>
      <p:sp>
        <p:nvSpPr>
          <p:cNvPr id="51" name="Скругленный прямоугольник 50"/>
          <p:cNvSpPr/>
          <p:nvPr/>
        </p:nvSpPr>
        <p:spPr>
          <a:xfrm>
            <a:off x="2852738" y="3059113"/>
            <a:ext cx="1584325" cy="477837"/>
          </a:xfrm>
          <a:prstGeom prst="round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6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НЕТ документа</a:t>
            </a:r>
          </a:p>
        </p:txBody>
      </p:sp>
      <p:sp>
        <p:nvSpPr>
          <p:cNvPr id="52" name="Скругленный прямоугольник 51"/>
          <p:cNvSpPr/>
          <p:nvPr/>
        </p:nvSpPr>
        <p:spPr>
          <a:xfrm>
            <a:off x="260350" y="3059113"/>
            <a:ext cx="1800225" cy="477837"/>
          </a:xfrm>
          <a:prstGeom prst="round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ЕСТЬ документ</a:t>
            </a:r>
          </a:p>
        </p:txBody>
      </p:sp>
      <p:sp>
        <p:nvSpPr>
          <p:cNvPr id="63" name="Скругленный прямоугольник 62"/>
          <p:cNvSpPr/>
          <p:nvPr/>
        </p:nvSpPr>
        <p:spPr>
          <a:xfrm>
            <a:off x="2708275" y="3995738"/>
            <a:ext cx="1873250" cy="936625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Заполнить приходный документ в разделе документов ИС МДЛП, спецификацию, отсканировать ШК</a:t>
            </a:r>
          </a:p>
        </p:txBody>
      </p:sp>
      <p:cxnSp>
        <p:nvCxnSpPr>
          <p:cNvPr id="66" name="Shape 65"/>
          <p:cNvCxnSpPr>
            <a:endCxn id="85" idx="1"/>
          </p:cNvCxnSpPr>
          <p:nvPr/>
        </p:nvCxnSpPr>
        <p:spPr>
          <a:xfrm rot="16200000" flipH="1">
            <a:off x="458787" y="4878388"/>
            <a:ext cx="396875" cy="215900"/>
          </a:xfrm>
          <a:prstGeom prst="bentConnector2">
            <a:avLst/>
          </a:prstGeom>
          <a:ln w="19050">
            <a:solidFill>
              <a:schemeClr val="tx1"/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2" name="Блок-схема: несколько документов 71"/>
          <p:cNvSpPr/>
          <p:nvPr/>
        </p:nvSpPr>
        <p:spPr>
          <a:xfrm>
            <a:off x="4941888" y="4716463"/>
            <a:ext cx="1727200" cy="407987"/>
          </a:xfrm>
          <a:prstGeom prst="flowChartMultidocumen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Получение квитанции о регистрации документа</a:t>
            </a:r>
          </a:p>
        </p:txBody>
      </p:sp>
      <p:sp>
        <p:nvSpPr>
          <p:cNvPr id="73" name="Блок-схема: несколько документов 72"/>
          <p:cNvSpPr/>
          <p:nvPr/>
        </p:nvSpPr>
        <p:spPr>
          <a:xfrm>
            <a:off x="4941888" y="5219700"/>
            <a:ext cx="1727200" cy="647700"/>
          </a:xfrm>
          <a:prstGeom prst="flowChartMultidocumen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Получение в ИС МДЛП подтверждения данных об отгрузке от продавца</a:t>
            </a:r>
            <a:endParaRPr lang="en-US" sz="9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45" name="Прямая со стрелкой 44"/>
          <p:cNvCxnSpPr/>
          <p:nvPr/>
        </p:nvCxnSpPr>
        <p:spPr>
          <a:xfrm>
            <a:off x="6308725" y="4500563"/>
            <a:ext cx="0" cy="239712"/>
          </a:xfrm>
          <a:prstGeom prst="straightConnector1">
            <a:avLst/>
          </a:prstGeom>
          <a:ln w="19050">
            <a:prstDash val="sysDash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9" name="Прямая со стрелкой 78"/>
          <p:cNvCxnSpPr/>
          <p:nvPr/>
        </p:nvCxnSpPr>
        <p:spPr>
          <a:xfrm>
            <a:off x="6308725" y="5003800"/>
            <a:ext cx="0" cy="239713"/>
          </a:xfrm>
          <a:prstGeom prst="straightConnector1">
            <a:avLst/>
          </a:prstGeom>
          <a:ln w="19050">
            <a:prstDash val="sysDash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4" name="Скругленный прямоугольник 83"/>
          <p:cNvSpPr/>
          <p:nvPr/>
        </p:nvSpPr>
        <p:spPr>
          <a:xfrm>
            <a:off x="2708275" y="5076825"/>
            <a:ext cx="1873250" cy="863600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получить от поставщика подтверждение об отгрузке товара</a:t>
            </a:r>
          </a:p>
        </p:txBody>
      </p:sp>
      <p:sp>
        <p:nvSpPr>
          <p:cNvPr id="85" name="Блок-схема: несколько документов 84"/>
          <p:cNvSpPr/>
          <p:nvPr/>
        </p:nvSpPr>
        <p:spPr>
          <a:xfrm>
            <a:off x="765175" y="4932363"/>
            <a:ext cx="1727200" cy="503237"/>
          </a:xfrm>
          <a:prstGeom prst="flowChartMultidocumen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Передача уведомления в ИС МДЛП о приеме</a:t>
            </a:r>
          </a:p>
        </p:txBody>
      </p:sp>
      <p:cxnSp>
        <p:nvCxnSpPr>
          <p:cNvPr id="92" name="Прямая со стрелкой 91"/>
          <p:cNvCxnSpPr/>
          <p:nvPr/>
        </p:nvCxnSpPr>
        <p:spPr>
          <a:xfrm flipH="1">
            <a:off x="4581525" y="5508625"/>
            <a:ext cx="287338" cy="0"/>
          </a:xfrm>
          <a:prstGeom prst="straightConnector1">
            <a:avLst/>
          </a:prstGeom>
          <a:ln w="19050">
            <a:solidFill>
              <a:schemeClr val="tx1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5" name="Скругленный прямоугольник 94"/>
          <p:cNvSpPr/>
          <p:nvPr/>
        </p:nvSpPr>
        <p:spPr>
          <a:xfrm>
            <a:off x="1125538" y="6875463"/>
            <a:ext cx="1871662" cy="504825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расформировать до вторичной упаковки</a:t>
            </a:r>
          </a:p>
        </p:txBody>
      </p:sp>
      <p:cxnSp>
        <p:nvCxnSpPr>
          <p:cNvPr id="97" name="Прямая со стрелкой 96"/>
          <p:cNvCxnSpPr/>
          <p:nvPr/>
        </p:nvCxnSpPr>
        <p:spPr>
          <a:xfrm>
            <a:off x="1916113" y="7380288"/>
            <a:ext cx="0" cy="647700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9" name="Прямая со стрелкой 98"/>
          <p:cNvCxnSpPr/>
          <p:nvPr/>
        </p:nvCxnSpPr>
        <p:spPr>
          <a:xfrm>
            <a:off x="2852738" y="7164388"/>
            <a:ext cx="360362" cy="0"/>
          </a:xfrm>
          <a:prstGeom prst="straightConnector1">
            <a:avLst/>
          </a:prstGeom>
          <a:ln w="19050">
            <a:prstDash val="sysDash"/>
            <a:headEnd type="arrow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8" name="Прямая со стрелкой 107"/>
          <p:cNvCxnSpPr/>
          <p:nvPr/>
        </p:nvCxnSpPr>
        <p:spPr>
          <a:xfrm>
            <a:off x="1052513" y="3563938"/>
            <a:ext cx="0" cy="720725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0" name="Прямая со стрелкой 109"/>
          <p:cNvCxnSpPr/>
          <p:nvPr/>
        </p:nvCxnSpPr>
        <p:spPr>
          <a:xfrm>
            <a:off x="3573463" y="3563938"/>
            <a:ext cx="0" cy="431800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6" name="Прямая со стрелкой 115"/>
          <p:cNvCxnSpPr/>
          <p:nvPr/>
        </p:nvCxnSpPr>
        <p:spPr>
          <a:xfrm>
            <a:off x="2708275" y="5867400"/>
            <a:ext cx="0" cy="217488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7" name="Прямая со стрелкой 116"/>
          <p:cNvCxnSpPr/>
          <p:nvPr/>
        </p:nvCxnSpPr>
        <p:spPr>
          <a:xfrm>
            <a:off x="4581525" y="5867400"/>
            <a:ext cx="0" cy="217488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9" name="Shape 118"/>
          <p:cNvCxnSpPr>
            <a:endCxn id="95" idx="1"/>
          </p:cNvCxnSpPr>
          <p:nvPr/>
        </p:nvCxnSpPr>
        <p:spPr>
          <a:xfrm rot="16200000" flipH="1">
            <a:off x="-404812" y="5597525"/>
            <a:ext cx="2339975" cy="720725"/>
          </a:xfrm>
          <a:prstGeom prst="bentConnector2">
            <a:avLst/>
          </a:prstGeom>
          <a:ln w="19050">
            <a:solidFill>
              <a:schemeClr val="tx1"/>
            </a:solidFill>
            <a:prstDash val="soli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Прямая со стрелкой 45"/>
          <p:cNvCxnSpPr/>
          <p:nvPr/>
        </p:nvCxnSpPr>
        <p:spPr>
          <a:xfrm flipH="1">
            <a:off x="4437063" y="2700338"/>
            <a:ext cx="360362" cy="0"/>
          </a:xfrm>
          <a:prstGeom prst="straightConnector1">
            <a:avLst/>
          </a:prstGeom>
          <a:ln w="19050">
            <a:solidFill>
              <a:schemeClr val="tx1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0"/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2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20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2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2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20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20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20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20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20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2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20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2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2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2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2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2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0" dur="20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3" dur="20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8" dur="20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1" dur="20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4" dur="20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9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2" dur="20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5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>
                      <p:stCondLst>
                        <p:cond delay="indefinite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0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3" dur="20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6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9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2" dur="2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allAtOnce" animBg="1"/>
      <p:bldP spid="7" grpId="0" animBg="1"/>
      <p:bldP spid="8" grpId="0" build="allAtOnce" animBg="1"/>
      <p:bldP spid="13" grpId="0" animBg="1"/>
      <p:bldP spid="15" grpId="0" animBg="1"/>
      <p:bldP spid="16" grpId="0" animBg="1"/>
      <p:bldP spid="17" grpId="0" animBg="1"/>
      <p:bldP spid="36" grpId="0" animBg="1"/>
      <p:bldP spid="30" grpId="0" animBg="1"/>
      <p:bldP spid="40" grpId="0" animBg="1"/>
      <p:bldP spid="42" grpId="0" animBg="1"/>
      <p:bldP spid="51" grpId="0" animBg="1"/>
      <p:bldP spid="52" grpId="0" animBg="1"/>
      <p:bldP spid="63" grpId="0" animBg="1"/>
      <p:bldP spid="72" grpId="0" animBg="1"/>
      <p:bldP spid="73" grpId="0" animBg="1"/>
      <p:bldP spid="84" grpId="0" animBg="1"/>
      <p:bldP spid="85" grpId="0" animBg="1"/>
      <p:bldP spid="9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Блок-схема: несколько документов 31"/>
          <p:cNvSpPr/>
          <p:nvPr/>
        </p:nvSpPr>
        <p:spPr>
          <a:xfrm>
            <a:off x="4938713" y="4572000"/>
            <a:ext cx="1784350" cy="936625"/>
          </a:xfrm>
          <a:prstGeom prst="flowChartMultidocumen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Получение квитанции о регистрации документа</a:t>
            </a:r>
          </a:p>
        </p:txBody>
      </p:sp>
      <p:cxnSp>
        <p:nvCxnSpPr>
          <p:cNvPr id="23" name="Прямая со стрелкой 22"/>
          <p:cNvCxnSpPr/>
          <p:nvPr/>
        </p:nvCxnSpPr>
        <p:spPr>
          <a:xfrm>
            <a:off x="1557338" y="4140200"/>
            <a:ext cx="0" cy="1631950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148" name="Заголовок 1"/>
          <p:cNvSpPr txBox="1">
            <a:spLocks/>
          </p:cNvSpPr>
          <p:nvPr/>
        </p:nvSpPr>
        <p:spPr bwMode="auto">
          <a:xfrm>
            <a:off x="339725" y="34925"/>
            <a:ext cx="6380163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70303" tIns="35152" rIns="70303" bIns="35152" anchor="ctr"/>
          <a:lstStyle/>
          <a:p>
            <a:pPr algn="ctr" defTabSz="611188"/>
            <a:r>
              <a:rPr lang="ru-RU" altLang="ru-RU" sz="2000" b="1">
                <a:latin typeface="Times New Roman" pitchFamily="18" charset="0"/>
                <a:cs typeface="Times New Roman" pitchFamily="18" charset="0"/>
              </a:rPr>
              <a:t>Выдача товара в отделения </a:t>
            </a: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312738" y="2270125"/>
            <a:ext cx="4130675" cy="609600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Расходный ордер </a:t>
            </a:r>
          </a:p>
          <a:p>
            <a:pPr algn="ctr">
              <a:defRPr/>
            </a:pP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(указать отделение для выдачи ЛП)</a:t>
            </a: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312738" y="3314700"/>
            <a:ext cx="4135437" cy="871538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Отсканировать штрих код </a:t>
            </a:r>
            <a:r>
              <a:rPr lang="en-US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sGTIN</a:t>
            </a:r>
            <a:endParaRPr lang="ru-RU" sz="1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defRPr/>
            </a:pP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(автоматическое формирование спецификации)</a:t>
            </a: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3184525" y="5732463"/>
            <a:ext cx="2730500" cy="415925"/>
          </a:xfrm>
          <a:prstGeom prst="roundRect">
            <a:avLst/>
          </a:prstGeom>
          <a:solidFill>
            <a:srgbClr val="00B050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Успешно завершено</a:t>
            </a:r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312738" y="5780088"/>
            <a:ext cx="2730500" cy="414337"/>
          </a:xfrm>
          <a:prstGeom prst="roundRect">
            <a:avLst/>
          </a:prstGeom>
          <a:solidFill>
            <a:srgbClr val="FF0000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 успешно завершено</a:t>
            </a:r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3209925" y="6478588"/>
            <a:ext cx="2728913" cy="774700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Отработать документ в учете </a:t>
            </a:r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293688" y="6567488"/>
            <a:ext cx="2728912" cy="679450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Вернуть товар поставщику</a:t>
            </a:r>
          </a:p>
        </p:txBody>
      </p:sp>
      <p:cxnSp>
        <p:nvCxnSpPr>
          <p:cNvPr id="22" name="Прямая со стрелкой 21"/>
          <p:cNvCxnSpPr/>
          <p:nvPr/>
        </p:nvCxnSpPr>
        <p:spPr>
          <a:xfrm>
            <a:off x="1517650" y="2916238"/>
            <a:ext cx="0" cy="347662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8" name="Прямая со стрелкой 27"/>
          <p:cNvCxnSpPr/>
          <p:nvPr/>
        </p:nvCxnSpPr>
        <p:spPr>
          <a:xfrm>
            <a:off x="1538288" y="6203950"/>
            <a:ext cx="0" cy="349250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9" name="Прямая со стрелкой 28"/>
          <p:cNvCxnSpPr/>
          <p:nvPr/>
        </p:nvCxnSpPr>
        <p:spPr>
          <a:xfrm flipH="1">
            <a:off x="3652838" y="6172200"/>
            <a:ext cx="0" cy="306388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1" name="Прямая со стрелкой 30"/>
          <p:cNvCxnSpPr/>
          <p:nvPr/>
        </p:nvCxnSpPr>
        <p:spPr>
          <a:xfrm>
            <a:off x="3644900" y="4187825"/>
            <a:ext cx="7938" cy="1547813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0" name="Прямоугольник 19"/>
          <p:cNvSpPr/>
          <p:nvPr/>
        </p:nvSpPr>
        <p:spPr>
          <a:xfrm>
            <a:off x="382588" y="1439863"/>
            <a:ext cx="279400" cy="26035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21" name="Прямоугольник 20"/>
          <p:cNvSpPr/>
          <p:nvPr/>
        </p:nvSpPr>
        <p:spPr>
          <a:xfrm>
            <a:off x="382588" y="1787525"/>
            <a:ext cx="279400" cy="261938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6161" name="TextBox 23"/>
          <p:cNvSpPr txBox="1">
            <a:spLocks noChangeArrowheads="1"/>
          </p:cNvSpPr>
          <p:nvPr/>
        </p:nvSpPr>
        <p:spPr bwMode="auto">
          <a:xfrm>
            <a:off x="661988" y="1439863"/>
            <a:ext cx="5095875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100">
                <a:latin typeface="Times New Roman" pitchFamily="18" charset="0"/>
                <a:cs typeface="Times New Roman" pitchFamily="18" charset="0"/>
              </a:rPr>
              <a:t>Действия аптеки учреждения в МИС</a:t>
            </a:r>
            <a:endParaRPr lang="ru-RU" sz="1100"/>
          </a:p>
        </p:txBody>
      </p:sp>
      <p:sp>
        <p:nvSpPr>
          <p:cNvPr id="6162" name="TextBox 24"/>
          <p:cNvSpPr txBox="1">
            <a:spLocks noChangeArrowheads="1"/>
          </p:cNvSpPr>
          <p:nvPr/>
        </p:nvSpPr>
        <p:spPr bwMode="auto">
          <a:xfrm>
            <a:off x="661988" y="1787525"/>
            <a:ext cx="5465762" cy="287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ru-RU" sz="1100">
                <a:latin typeface="Times New Roman" pitchFamily="18" charset="0"/>
                <a:cs typeface="Times New Roman" pitchFamily="18" charset="0"/>
              </a:rPr>
              <a:t>Автоматическая передача/получение информации в\из ИС МДЛП </a:t>
            </a:r>
            <a:endParaRPr lang="ru-RU" sz="110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33" name="Блок-схема: несколько документов 32"/>
          <p:cNvSpPr/>
          <p:nvPr/>
        </p:nvSpPr>
        <p:spPr>
          <a:xfrm>
            <a:off x="4938713" y="3309938"/>
            <a:ext cx="1784350" cy="1039812"/>
          </a:xfrm>
          <a:prstGeom prst="flowChartMultidocumen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05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Регистрация документа о выдаче ЛП для оказания медицинской помощи</a:t>
            </a:r>
          </a:p>
          <a:p>
            <a:pPr algn="ctr">
              <a:defRPr/>
            </a:pPr>
            <a:endParaRPr lang="ru-RU" sz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26" name="Прямая со стрелкой 25"/>
          <p:cNvCxnSpPr/>
          <p:nvPr/>
        </p:nvCxnSpPr>
        <p:spPr>
          <a:xfrm>
            <a:off x="4454525" y="3803650"/>
            <a:ext cx="433388" cy="0"/>
          </a:xfrm>
          <a:prstGeom prst="straightConnector1">
            <a:avLst/>
          </a:prstGeom>
          <a:ln w="19050">
            <a:prstDash val="dash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7" name="Прямая со стрелкой 26"/>
          <p:cNvCxnSpPr/>
          <p:nvPr/>
        </p:nvCxnSpPr>
        <p:spPr>
          <a:xfrm>
            <a:off x="6381750" y="4246563"/>
            <a:ext cx="0" cy="384175"/>
          </a:xfrm>
          <a:prstGeom prst="straightConnector1">
            <a:avLst/>
          </a:prstGeom>
          <a:ln w="19050">
            <a:prstDash val="dash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0" name="Прямая со стрелкой 29"/>
          <p:cNvCxnSpPr/>
          <p:nvPr/>
        </p:nvCxnSpPr>
        <p:spPr>
          <a:xfrm flipH="1" flipV="1">
            <a:off x="4127500" y="4173538"/>
            <a:ext cx="811213" cy="912812"/>
          </a:xfrm>
          <a:prstGeom prst="straightConnector1">
            <a:avLst/>
          </a:prstGeom>
          <a:ln w="19050">
            <a:prstDash val="dash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4" name="Прямоугольник 33"/>
          <p:cNvSpPr/>
          <p:nvPr/>
        </p:nvSpPr>
        <p:spPr>
          <a:xfrm>
            <a:off x="42863" y="468313"/>
            <a:ext cx="6770687" cy="8567737"/>
          </a:xfrm>
          <a:prstGeom prst="rect">
            <a:avLst/>
          </a:prstGeom>
          <a:noFill/>
          <a:ln w="12700"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 animBg="1"/>
      <p:bldP spid="7" grpId="0" animBg="1"/>
      <p:bldP spid="8" grpId="0" animBg="1"/>
      <p:bldP spid="13" grpId="0" animBg="1"/>
      <p:bldP spid="15" grpId="0" animBg="1"/>
      <p:bldP spid="16" grpId="0" animBg="1"/>
      <p:bldP spid="17" grpId="0" animBg="1"/>
      <p:bldP spid="3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36513" y="0"/>
            <a:ext cx="6894513" cy="9185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Заголовок 1"/>
          <p:cNvSpPr txBox="1">
            <a:spLocks/>
          </p:cNvSpPr>
          <p:nvPr/>
        </p:nvSpPr>
        <p:spPr bwMode="auto">
          <a:xfrm>
            <a:off x="0" y="4427538"/>
            <a:ext cx="6858000" cy="3816350"/>
          </a:xfrm>
          <a:prstGeom prst="rect">
            <a:avLst/>
          </a:prstGeom>
          <a:solidFill>
            <a:srgbClr val="0070C0"/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0" hangingPunct="0">
              <a:defRPr/>
            </a:pPr>
            <a:r>
              <a:rPr lang="ru-RU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Контакты </a:t>
            </a:r>
          </a:p>
          <a:p>
            <a:pPr algn="ctr" eaLnBrk="0" hangingPunct="0">
              <a:defRPr/>
            </a:pPr>
            <a:r>
              <a:rPr lang="ru-RU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Центр компетенции по взаимодействию с лечебными учреждениями:</a:t>
            </a:r>
          </a:p>
          <a:p>
            <a:pPr algn="ctr" eaLnBrk="0" hangingPunct="0">
              <a:defRPr/>
            </a:pPr>
            <a:r>
              <a:rPr lang="ru-RU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Борщевская Наталья Алексеевна</a:t>
            </a:r>
          </a:p>
          <a:p>
            <a:pPr algn="ctr" eaLnBrk="0" hangingPunct="0">
              <a:defRPr/>
            </a:pP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BorschevskayaNA@zdrav.mos.ru</a:t>
            </a:r>
            <a:endParaRPr lang="ru-RU" sz="24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0" hangingPunct="0">
              <a:defRPr/>
            </a:pPr>
            <a:endParaRPr lang="ru-RU" sz="24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0" hangingPunct="0">
              <a:defRPr/>
            </a:pPr>
            <a:r>
              <a:rPr lang="ru-RU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Сайт: 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http://gb3zelao.ru</a:t>
            </a:r>
            <a:r>
              <a:rPr lang="ru-RU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ru-RU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Меню Специалисты</a:t>
            </a:r>
            <a:br>
              <a:rPr lang="ru-RU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Раздел Маркировка лекарственных средств</a:t>
            </a:r>
          </a:p>
          <a:p>
            <a:pPr eaLnBrk="0" hangingPunct="0">
              <a:defRPr/>
            </a:pPr>
            <a:endParaRPr lang="ru-RU" sz="2400" b="1" dirty="0">
              <a:solidFill>
                <a:schemeClr val="bg1"/>
              </a:solidFill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pic>
        <p:nvPicPr>
          <p:cNvPr id="7172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8207375"/>
            <a:ext cx="6858000" cy="936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36513" y="0"/>
            <a:ext cx="6894513" cy="9185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195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8207375"/>
            <a:ext cx="6858000" cy="936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36513" y="0"/>
            <a:ext cx="6894513" cy="9185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19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8207375"/>
            <a:ext cx="6858000" cy="936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2145</TotalTime>
  <Words>464</Words>
  <Application>Microsoft Office PowerPoint</Application>
  <PresentationFormat>Экран (4:3)</PresentationFormat>
  <Paragraphs>91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Тема Office</vt:lpstr>
      <vt:lpstr>Слайд 1</vt:lpstr>
      <vt:lpstr>1. Подготовка медицинской организации к работе в ИС «МДЛП»</vt:lpstr>
      <vt:lpstr>Получение ЛП, выдача его в отделение</vt:lpstr>
      <vt:lpstr>Слайд 4</vt:lpstr>
      <vt:lpstr>Слайд 5</vt:lpstr>
      <vt:lpstr>Слайд 6</vt:lpstr>
      <vt:lpstr>Слайд 7</vt:lpstr>
      <vt:lpstr>Слайд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BORSHCHEVSKAYA_NA</cp:lastModifiedBy>
  <cp:revision>251</cp:revision>
  <cp:lastPrinted>2017-12-04T10:55:56Z</cp:lastPrinted>
  <dcterms:created xsi:type="dcterms:W3CDTF">2017-10-08T12:08:22Z</dcterms:created>
  <dcterms:modified xsi:type="dcterms:W3CDTF">2018-11-27T09:29:12Z</dcterms:modified>
</cp:coreProperties>
</file>